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586" r:id="rId5"/>
    <p:sldId id="587" r:id="rId6"/>
    <p:sldId id="564" r:id="rId7"/>
    <p:sldId id="599" r:id="rId8"/>
    <p:sldId id="600" r:id="rId9"/>
    <p:sldId id="563" r:id="rId10"/>
    <p:sldId id="572" r:id="rId11"/>
    <p:sldId id="577" r:id="rId12"/>
    <p:sldId id="578" r:id="rId13"/>
    <p:sldId id="583" r:id="rId14"/>
    <p:sldId id="602" r:id="rId15"/>
    <p:sldId id="584" r:id="rId16"/>
    <p:sldId id="585" r:id="rId17"/>
    <p:sldId id="601" r:id="rId18"/>
    <p:sldId id="29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BCB0BC-1A98-4139-B9F9-8690E23B7D63}" v="1" dt="2025-01-30T21:00:40.6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6586" autoAdjust="0"/>
  </p:normalViewPr>
  <p:slideViewPr>
    <p:cSldViewPr snapToGrid="0">
      <p:cViewPr varScale="1">
        <p:scale>
          <a:sx n="42" d="100"/>
          <a:sy n="42" d="100"/>
        </p:scale>
        <p:origin x="15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85D47B-7ADA-46BD-9DE4-C3A1CBA377B7}" type="doc">
      <dgm:prSet loTypeId="urn:microsoft.com/office/officeart/2005/8/layout/hierarchy4" loCatId="relationship" qsTypeId="urn:microsoft.com/office/officeart/2005/8/quickstyle/simple1" qsCatId="simple" csTypeId="urn:microsoft.com/office/officeart/2005/8/colors/colorful3" csCatId="colorful" phldr="1"/>
      <dgm:spPr/>
      <dgm:t>
        <a:bodyPr/>
        <a:lstStyle/>
        <a:p>
          <a:endParaRPr lang="en-NZ"/>
        </a:p>
      </dgm:t>
    </dgm:pt>
    <dgm:pt modelId="{F722A0D5-00FE-481D-8C90-C384DC54621B}">
      <dgm:prSet phldrT="[Text]"/>
      <dgm:spPr/>
      <dgm:t>
        <a:bodyPr/>
        <a:lstStyle/>
        <a:p>
          <a:pPr algn="ctr"/>
          <a:r>
            <a:rPr lang="en-NZ"/>
            <a:t>New Zealand Certificate in Service Skills </a:t>
          </a:r>
        </a:p>
        <a:p>
          <a:pPr algn="ctr"/>
          <a:r>
            <a:rPr lang="en-NZ"/>
            <a:t>(Level 3)</a:t>
          </a:r>
        </a:p>
      </dgm:t>
    </dgm:pt>
    <dgm:pt modelId="{985CA27F-97C1-437A-A298-6322421FBEAF}" type="parTrans" cxnId="{B8382F95-450F-4CC4-94F7-529AE89CCC02}">
      <dgm:prSet/>
      <dgm:spPr/>
      <dgm:t>
        <a:bodyPr/>
        <a:lstStyle/>
        <a:p>
          <a:endParaRPr lang="en-NZ"/>
        </a:p>
      </dgm:t>
    </dgm:pt>
    <dgm:pt modelId="{9FC5E0D3-79AF-4259-9071-E352A249E5F9}" type="sibTrans" cxnId="{B8382F95-450F-4CC4-94F7-529AE89CCC02}">
      <dgm:prSet/>
      <dgm:spPr/>
      <dgm:t>
        <a:bodyPr/>
        <a:lstStyle/>
        <a:p>
          <a:endParaRPr lang="en-NZ"/>
        </a:p>
      </dgm:t>
    </dgm:pt>
    <dgm:pt modelId="{7AF389F2-B4C4-4C66-83E8-D0F251A39D6F}">
      <dgm:prSet phldrT="[Text]"/>
      <dgm:spPr/>
      <dgm:t>
        <a:bodyPr/>
        <a:lstStyle/>
        <a:p>
          <a:pPr algn="ctr">
            <a:buClrTx/>
            <a:buSzTx/>
            <a:buFontTx/>
            <a:buNone/>
          </a:pPr>
          <a:r>
            <a:rPr kumimoji="0" lang="en-NZ" b="1" i="0" u="none" strike="noStrike" cap="none" spc="0" normalizeH="0" baseline="0" noProof="0" dirty="0">
              <a:ln/>
              <a:effectLst/>
              <a:uLnTx/>
              <a:uFillTx/>
              <a:latin typeface="Arial" panose="020B0604020202020204"/>
              <a:ea typeface="+mn-ea"/>
              <a:cs typeface="+mn-cs"/>
            </a:rPr>
            <a:t>GRADUATE PROFILE OUTCOMES</a:t>
          </a:r>
        </a:p>
        <a:p>
          <a:pPr algn="ctr">
            <a:buClrTx/>
            <a:buSzTx/>
            <a:buFontTx/>
            <a:buNone/>
          </a:pPr>
          <a:r>
            <a:rPr kumimoji="0" lang="en-NZ" b="0" i="0" u="none" strike="noStrike" cap="none" spc="0" normalizeH="0" baseline="0" noProof="0" dirty="0">
              <a:ln/>
              <a:effectLst/>
              <a:uLnTx/>
              <a:uFillTx/>
              <a:latin typeface="Arial" panose="020B0604020202020204"/>
              <a:ea typeface="+mn-ea"/>
              <a:cs typeface="+mn-cs"/>
            </a:rPr>
            <a:t>Core skills (20 credits)</a:t>
          </a:r>
        </a:p>
        <a:p>
          <a:pPr algn="ctr">
            <a:buClrTx/>
            <a:buSzTx/>
            <a:buFontTx/>
            <a:buNone/>
          </a:pPr>
          <a:r>
            <a:rPr kumimoji="0" lang="en-NZ" b="0" i="0" u="none" strike="noStrike" cap="none" spc="0" normalizeH="0" baseline="0" noProof="0" dirty="0">
              <a:ln/>
              <a:effectLst/>
              <a:uLnTx/>
              <a:uFillTx/>
              <a:latin typeface="Arial" panose="020B0604020202020204"/>
              <a:ea typeface="+mn-ea"/>
              <a:cs typeface="+mn-cs"/>
            </a:rPr>
            <a:t>Technical and </a:t>
          </a:r>
          <a:r>
            <a:rPr kumimoji="0" lang="en-NZ" b="0" i="0" u="none" strike="noStrike" cap="none" spc="0" normalizeH="0" baseline="0" noProof="0">
              <a:ln/>
              <a:effectLst/>
              <a:uLnTx/>
              <a:uFillTx/>
              <a:latin typeface="Arial" panose="020B0604020202020204"/>
              <a:ea typeface="+mn-ea"/>
              <a:cs typeface="+mn-cs"/>
            </a:rPr>
            <a:t>Sector Specific </a:t>
          </a:r>
          <a:r>
            <a:rPr kumimoji="0" lang="en-NZ" b="0" i="0" u="none" strike="noStrike" cap="none" spc="0" normalizeH="0" baseline="0" noProof="0" dirty="0">
              <a:ln/>
              <a:effectLst/>
              <a:uLnTx/>
              <a:uFillTx/>
              <a:latin typeface="Arial" panose="020B0604020202020204"/>
              <a:ea typeface="+mn-ea"/>
              <a:cs typeface="+mn-cs"/>
            </a:rPr>
            <a:t>Skills (40 credits)</a:t>
          </a:r>
          <a:endParaRPr lang="en-NZ" dirty="0"/>
        </a:p>
      </dgm:t>
    </dgm:pt>
    <dgm:pt modelId="{DAC83B1A-E751-48BD-AECE-B7B89E2DA183}" type="parTrans" cxnId="{87CE1148-E889-4DF8-AA06-8EACF8114C2D}">
      <dgm:prSet/>
      <dgm:spPr/>
      <dgm:t>
        <a:bodyPr/>
        <a:lstStyle/>
        <a:p>
          <a:endParaRPr lang="en-NZ"/>
        </a:p>
      </dgm:t>
    </dgm:pt>
    <dgm:pt modelId="{49EE2F5E-402C-47D5-82F1-5E247B2D019A}" type="sibTrans" cxnId="{87CE1148-E889-4DF8-AA06-8EACF8114C2D}">
      <dgm:prSet/>
      <dgm:spPr/>
      <dgm:t>
        <a:bodyPr/>
        <a:lstStyle/>
        <a:p>
          <a:endParaRPr lang="en-NZ"/>
        </a:p>
      </dgm:t>
    </dgm:pt>
    <dgm:pt modelId="{247BCA35-F926-4B0A-A5DB-07468EE0AE12}">
      <dgm:prSet/>
      <dgm:spPr/>
      <dgm:t>
        <a:bodyPr/>
        <a:lstStyle/>
        <a:p>
          <a:r>
            <a:rPr lang="en-NZ"/>
            <a:t>Retail</a:t>
          </a:r>
        </a:p>
      </dgm:t>
    </dgm:pt>
    <dgm:pt modelId="{39EF35B3-1E5D-46C3-9FF1-182157EFEEB3}" type="parTrans" cxnId="{63FBEC4F-AE7D-46EE-9E6D-02815D02249A}">
      <dgm:prSet/>
      <dgm:spPr/>
      <dgm:t>
        <a:bodyPr/>
        <a:lstStyle/>
        <a:p>
          <a:endParaRPr lang="en-NZ"/>
        </a:p>
      </dgm:t>
    </dgm:pt>
    <dgm:pt modelId="{25ABA385-B4DA-4B28-B021-AD222BD1E2BF}" type="sibTrans" cxnId="{63FBEC4F-AE7D-46EE-9E6D-02815D02249A}">
      <dgm:prSet/>
      <dgm:spPr/>
      <dgm:t>
        <a:bodyPr/>
        <a:lstStyle/>
        <a:p>
          <a:endParaRPr lang="en-NZ"/>
        </a:p>
      </dgm:t>
    </dgm:pt>
    <dgm:pt modelId="{19FF4043-9128-446D-8DB5-500FEFDFC81F}">
      <dgm:prSet/>
      <dgm:spPr/>
      <dgm:t>
        <a:bodyPr/>
        <a:lstStyle/>
        <a:p>
          <a:r>
            <a:rPr lang="en-NZ"/>
            <a:t>Business</a:t>
          </a:r>
        </a:p>
      </dgm:t>
    </dgm:pt>
    <dgm:pt modelId="{4FD8D7AB-67AB-4905-BF05-31185EE631B5}" type="parTrans" cxnId="{BD08C91D-9E64-4E71-9F7E-80ECA9B41488}">
      <dgm:prSet/>
      <dgm:spPr/>
      <dgm:t>
        <a:bodyPr/>
        <a:lstStyle/>
        <a:p>
          <a:endParaRPr lang="en-NZ"/>
        </a:p>
      </dgm:t>
    </dgm:pt>
    <dgm:pt modelId="{DD07C5B4-33E8-4D8F-BE81-9980911F0DA0}" type="sibTrans" cxnId="{BD08C91D-9E64-4E71-9F7E-80ECA9B41488}">
      <dgm:prSet/>
      <dgm:spPr/>
      <dgm:t>
        <a:bodyPr/>
        <a:lstStyle/>
        <a:p>
          <a:endParaRPr lang="en-NZ"/>
        </a:p>
      </dgm:t>
    </dgm:pt>
    <dgm:pt modelId="{821A17DA-CE25-4E4F-8EEB-F4DA40232CA1}">
      <dgm:prSet/>
      <dgm:spPr/>
      <dgm:t>
        <a:bodyPr/>
        <a:lstStyle/>
        <a:p>
          <a:r>
            <a:rPr lang="en-NZ"/>
            <a:t>Security</a:t>
          </a:r>
        </a:p>
      </dgm:t>
    </dgm:pt>
    <dgm:pt modelId="{FAA530CB-DD85-450B-9D6B-2D445A48752E}" type="parTrans" cxnId="{2940B8B8-2721-4683-973B-8E91A31F8ABB}">
      <dgm:prSet/>
      <dgm:spPr/>
      <dgm:t>
        <a:bodyPr/>
        <a:lstStyle/>
        <a:p>
          <a:endParaRPr lang="en-NZ"/>
        </a:p>
      </dgm:t>
    </dgm:pt>
    <dgm:pt modelId="{D47D4C9F-9C1D-4E10-BAD9-9E07FC7B33CA}" type="sibTrans" cxnId="{2940B8B8-2721-4683-973B-8E91A31F8ABB}">
      <dgm:prSet/>
      <dgm:spPr/>
      <dgm:t>
        <a:bodyPr/>
        <a:lstStyle/>
        <a:p>
          <a:endParaRPr lang="en-NZ"/>
        </a:p>
      </dgm:t>
    </dgm:pt>
    <dgm:pt modelId="{F40F6A66-258F-4807-8D18-D7A1D588918E}">
      <dgm:prSet/>
      <dgm:spPr/>
      <dgm:t>
        <a:bodyPr/>
        <a:lstStyle/>
        <a:p>
          <a:r>
            <a:rPr lang="en-NZ"/>
            <a:t>Catering</a:t>
          </a:r>
        </a:p>
      </dgm:t>
    </dgm:pt>
    <dgm:pt modelId="{3C7548AE-980E-4D43-984D-FED7013FED34}" type="parTrans" cxnId="{6A9CC637-9F43-407D-B587-96032F4C33F8}">
      <dgm:prSet/>
      <dgm:spPr/>
      <dgm:t>
        <a:bodyPr/>
        <a:lstStyle/>
        <a:p>
          <a:endParaRPr lang="en-NZ"/>
        </a:p>
      </dgm:t>
    </dgm:pt>
    <dgm:pt modelId="{93782C12-28D7-4152-AC72-F0B5F4DFC42B}" type="sibTrans" cxnId="{6A9CC637-9F43-407D-B587-96032F4C33F8}">
      <dgm:prSet/>
      <dgm:spPr/>
      <dgm:t>
        <a:bodyPr/>
        <a:lstStyle/>
        <a:p>
          <a:endParaRPr lang="en-NZ"/>
        </a:p>
      </dgm:t>
    </dgm:pt>
    <dgm:pt modelId="{B04DE33C-C017-4E32-B674-149C9284B38D}">
      <dgm:prSet/>
      <dgm:spPr/>
      <dgm:t>
        <a:bodyPr/>
        <a:lstStyle/>
        <a:p>
          <a:r>
            <a:rPr lang="en-NZ"/>
            <a:t>Tourism and travel services</a:t>
          </a:r>
        </a:p>
      </dgm:t>
    </dgm:pt>
    <dgm:pt modelId="{DDA574AA-E6F5-4391-81A9-DA21F25DA7ED}" type="parTrans" cxnId="{077F3011-B1D1-4491-A4AE-FF2EC59F1AB0}">
      <dgm:prSet/>
      <dgm:spPr/>
      <dgm:t>
        <a:bodyPr/>
        <a:lstStyle/>
        <a:p>
          <a:endParaRPr lang="en-NZ"/>
        </a:p>
      </dgm:t>
    </dgm:pt>
    <dgm:pt modelId="{28FD0990-91CC-4CBB-8484-56809218F2DC}" type="sibTrans" cxnId="{077F3011-B1D1-4491-A4AE-FF2EC59F1AB0}">
      <dgm:prSet/>
      <dgm:spPr/>
      <dgm:t>
        <a:bodyPr/>
        <a:lstStyle/>
        <a:p>
          <a:endParaRPr lang="en-NZ"/>
        </a:p>
      </dgm:t>
    </dgm:pt>
    <dgm:pt modelId="{393BF5C1-D308-4EA2-BE11-8A71932B35E3}">
      <dgm:prSet/>
      <dgm:spPr/>
      <dgm:t>
        <a:bodyPr/>
        <a:lstStyle/>
        <a:p>
          <a:r>
            <a:rPr lang="en-NZ"/>
            <a:t>New Zealand Certificate in Security (Foundation) (Level 3) 60 Credits </a:t>
          </a:r>
        </a:p>
      </dgm:t>
    </dgm:pt>
    <dgm:pt modelId="{7A427D13-2886-4A35-9998-230082B0C6E9}" type="parTrans" cxnId="{33F85EFF-AAE0-4BB9-84CB-B082630F9E6D}">
      <dgm:prSet/>
      <dgm:spPr/>
      <dgm:t>
        <a:bodyPr/>
        <a:lstStyle/>
        <a:p>
          <a:endParaRPr lang="en-NZ"/>
        </a:p>
      </dgm:t>
    </dgm:pt>
    <dgm:pt modelId="{D4685FB5-DF63-4C21-84C0-7AA77114AEB8}" type="sibTrans" cxnId="{33F85EFF-AAE0-4BB9-84CB-B082630F9E6D}">
      <dgm:prSet/>
      <dgm:spPr/>
      <dgm:t>
        <a:bodyPr/>
        <a:lstStyle/>
        <a:p>
          <a:endParaRPr lang="en-NZ"/>
        </a:p>
      </dgm:t>
    </dgm:pt>
    <dgm:pt modelId="{9C2C0D97-08E0-42FD-9003-FD1538BFFB84}">
      <dgm:prSet/>
      <dgm:spPr/>
      <dgm:t>
        <a:bodyPr/>
        <a:lstStyle/>
        <a:p>
          <a:r>
            <a:rPr lang="en-NZ"/>
            <a:t>New Zealand Certificate in Accommodation (Level 3) with strands in Housekeeping, Portering, and Reception 40 Credits </a:t>
          </a:r>
        </a:p>
      </dgm:t>
    </dgm:pt>
    <dgm:pt modelId="{8E294916-980C-423F-8806-6681348A6B3F}" type="parTrans" cxnId="{4D74055E-4A3B-48E5-8334-B71CAD7F9EE5}">
      <dgm:prSet/>
      <dgm:spPr/>
      <dgm:t>
        <a:bodyPr/>
        <a:lstStyle/>
        <a:p>
          <a:endParaRPr lang="en-NZ"/>
        </a:p>
      </dgm:t>
    </dgm:pt>
    <dgm:pt modelId="{E927671F-B810-4AD0-88D3-9D1D890C5145}" type="sibTrans" cxnId="{4D74055E-4A3B-48E5-8334-B71CAD7F9EE5}">
      <dgm:prSet/>
      <dgm:spPr/>
      <dgm:t>
        <a:bodyPr/>
        <a:lstStyle/>
        <a:p>
          <a:endParaRPr lang="en-NZ"/>
        </a:p>
      </dgm:t>
    </dgm:pt>
    <dgm:pt modelId="{57B9C9EB-6F37-4FB9-AE75-371054ED7730}">
      <dgm:prSet/>
      <dgm:spPr/>
      <dgm:t>
        <a:bodyPr/>
        <a:lstStyle/>
        <a:p>
          <a:r>
            <a:rPr lang="en-NZ"/>
            <a:t>New Zealand Certificate in Cleaning (Level 3) with optional strands in Specialist Cleaning, and Supervision 45-55 Credits </a:t>
          </a:r>
        </a:p>
      </dgm:t>
    </dgm:pt>
    <dgm:pt modelId="{3B5A1EF4-3762-44D6-BD51-44445B0A59ED}" type="parTrans" cxnId="{2B4186CA-60F7-464C-B9A0-4181F9E62B64}">
      <dgm:prSet/>
      <dgm:spPr/>
      <dgm:t>
        <a:bodyPr/>
        <a:lstStyle/>
        <a:p>
          <a:endParaRPr lang="en-NZ"/>
        </a:p>
      </dgm:t>
    </dgm:pt>
    <dgm:pt modelId="{6CC2C323-8DD0-4505-A26D-705B57AA8F2B}" type="sibTrans" cxnId="{2B4186CA-60F7-464C-B9A0-4181F9E62B64}">
      <dgm:prSet/>
      <dgm:spPr/>
      <dgm:t>
        <a:bodyPr/>
        <a:lstStyle/>
        <a:p>
          <a:endParaRPr lang="en-NZ"/>
        </a:p>
      </dgm:t>
    </dgm:pt>
    <dgm:pt modelId="{2A0C3075-0538-41E0-93B7-EC8800DB69E3}">
      <dgm:prSet/>
      <dgm:spPr/>
      <dgm:t>
        <a:bodyPr/>
        <a:lstStyle/>
        <a:p>
          <a:r>
            <a:rPr lang="en-NZ"/>
            <a:t>New Zealand Certificate in Retail (Level 3) 60 Credits </a:t>
          </a:r>
        </a:p>
      </dgm:t>
    </dgm:pt>
    <dgm:pt modelId="{967ECFCB-3121-47E7-A025-2499664ACD18}" type="parTrans" cxnId="{A899E4CC-9EE4-4A78-A390-14C2B8AD66B3}">
      <dgm:prSet/>
      <dgm:spPr/>
      <dgm:t>
        <a:bodyPr/>
        <a:lstStyle/>
        <a:p>
          <a:endParaRPr lang="en-NZ"/>
        </a:p>
      </dgm:t>
    </dgm:pt>
    <dgm:pt modelId="{6CB62A9A-3AE1-403A-9895-92E005DAC65C}" type="sibTrans" cxnId="{A899E4CC-9EE4-4A78-A390-14C2B8AD66B3}">
      <dgm:prSet/>
      <dgm:spPr/>
      <dgm:t>
        <a:bodyPr/>
        <a:lstStyle/>
        <a:p>
          <a:endParaRPr lang="en-NZ"/>
        </a:p>
      </dgm:t>
    </dgm:pt>
    <dgm:pt modelId="{AB72C5AE-3285-4FBE-9335-CEFB1E57F113}">
      <dgm:prSet/>
      <dgm:spPr/>
      <dgm:t>
        <a:bodyPr/>
        <a:lstStyle/>
        <a:p>
          <a:r>
            <a:rPr lang="en-NZ"/>
            <a:t>New Zealand Certificate in Distribution (Level 3) with optional Strand in Mechanised Goods Handling 60-75 Credits </a:t>
          </a:r>
        </a:p>
      </dgm:t>
    </dgm:pt>
    <dgm:pt modelId="{7626EB76-D78E-4A8C-92A5-16A3C3C5B9C5}" type="parTrans" cxnId="{108230E4-FB0E-4B2E-8D8C-931EA31A9BF5}">
      <dgm:prSet/>
      <dgm:spPr/>
      <dgm:t>
        <a:bodyPr/>
        <a:lstStyle/>
        <a:p>
          <a:endParaRPr lang="en-NZ"/>
        </a:p>
      </dgm:t>
    </dgm:pt>
    <dgm:pt modelId="{A5D6D4ED-F260-4C37-ABA7-5DBDCFCD05FD}" type="sibTrans" cxnId="{108230E4-FB0E-4B2E-8D8C-931EA31A9BF5}">
      <dgm:prSet/>
      <dgm:spPr/>
      <dgm:t>
        <a:bodyPr/>
        <a:lstStyle/>
        <a:p>
          <a:endParaRPr lang="en-NZ"/>
        </a:p>
      </dgm:t>
    </dgm:pt>
    <dgm:pt modelId="{F34DE40F-CA2F-42EE-A617-357192AB6DDA}">
      <dgm:prSet/>
      <dgm:spPr/>
      <dgm:t>
        <a:bodyPr/>
        <a:lstStyle/>
        <a:p>
          <a:r>
            <a:rPr lang="en-NZ"/>
            <a:t>New Zealand Certificate in Sales (Level 3) 70 Credits </a:t>
          </a:r>
        </a:p>
      </dgm:t>
    </dgm:pt>
    <dgm:pt modelId="{FF1906F9-2BBB-4C28-9C16-97D204CF356D}" type="parTrans" cxnId="{B7C06634-8C61-4FF5-A74C-766403EBAB79}">
      <dgm:prSet/>
      <dgm:spPr/>
      <dgm:t>
        <a:bodyPr/>
        <a:lstStyle/>
        <a:p>
          <a:endParaRPr lang="en-NZ"/>
        </a:p>
      </dgm:t>
    </dgm:pt>
    <dgm:pt modelId="{33C9AB44-02F2-4821-ACFF-CA203E311941}" type="sibTrans" cxnId="{B7C06634-8C61-4FF5-A74C-766403EBAB79}">
      <dgm:prSet/>
      <dgm:spPr/>
      <dgm:t>
        <a:bodyPr/>
        <a:lstStyle/>
        <a:p>
          <a:endParaRPr lang="en-NZ"/>
        </a:p>
      </dgm:t>
    </dgm:pt>
    <dgm:pt modelId="{972463AD-1DFC-4B07-9690-924956A9E3C0}">
      <dgm:prSet/>
      <dgm:spPr/>
      <dgm:t>
        <a:bodyPr/>
        <a:lstStyle/>
        <a:p>
          <a:r>
            <a:rPr lang="en-NZ"/>
            <a:t>New Zealand Certificate in Tourism (Level 3) with strands in Aviation, Tourism and Travel, and Visitor Experience 40-60 Credits </a:t>
          </a:r>
        </a:p>
      </dgm:t>
    </dgm:pt>
    <dgm:pt modelId="{8C88E011-878B-492E-A8F9-C87FDAEC672C}" type="parTrans" cxnId="{A55630CD-6161-43A0-96B3-88AC8D34358B}">
      <dgm:prSet/>
      <dgm:spPr/>
      <dgm:t>
        <a:bodyPr/>
        <a:lstStyle/>
        <a:p>
          <a:endParaRPr lang="en-NZ"/>
        </a:p>
      </dgm:t>
    </dgm:pt>
    <dgm:pt modelId="{C48036C6-E36D-431C-8DFC-CE52C714C21B}" type="sibTrans" cxnId="{A55630CD-6161-43A0-96B3-88AC8D34358B}">
      <dgm:prSet/>
      <dgm:spPr/>
      <dgm:t>
        <a:bodyPr/>
        <a:lstStyle/>
        <a:p>
          <a:endParaRPr lang="en-NZ"/>
        </a:p>
      </dgm:t>
    </dgm:pt>
    <dgm:pt modelId="{D871376D-6D2C-4B14-87B1-FF3739F9FDF4}">
      <dgm:prSet/>
      <dgm:spPr/>
      <dgm:t>
        <a:bodyPr/>
        <a:lstStyle/>
        <a:p>
          <a:r>
            <a:rPr lang="en-NZ"/>
            <a:t>New Zealand Certificate in Business (Administration and Technology) (Level 3) 60 credits </a:t>
          </a:r>
        </a:p>
      </dgm:t>
    </dgm:pt>
    <dgm:pt modelId="{AFD25D7E-50CD-4E3B-B6A9-2FE0740F9BB7}" type="parTrans" cxnId="{7B1C7349-BF33-4A09-BCDA-7C82E56C0EB2}">
      <dgm:prSet/>
      <dgm:spPr/>
      <dgm:t>
        <a:bodyPr/>
        <a:lstStyle/>
        <a:p>
          <a:endParaRPr lang="en-NZ"/>
        </a:p>
      </dgm:t>
    </dgm:pt>
    <dgm:pt modelId="{7616EC63-3A17-4846-B9DB-47D631BF20EA}" type="sibTrans" cxnId="{7B1C7349-BF33-4A09-BCDA-7C82E56C0EB2}">
      <dgm:prSet/>
      <dgm:spPr/>
      <dgm:t>
        <a:bodyPr/>
        <a:lstStyle/>
        <a:p>
          <a:endParaRPr lang="en-NZ"/>
        </a:p>
      </dgm:t>
    </dgm:pt>
    <dgm:pt modelId="{4DC90257-1C0D-4C8F-8E97-2EB0FDD14CD0}">
      <dgm:prSet/>
      <dgm:spPr/>
      <dgm:t>
        <a:bodyPr/>
        <a:lstStyle/>
        <a:p>
          <a:r>
            <a:rPr lang="en-NZ"/>
            <a:t>New Zealand Certificate in Business (Introduction to Team Leadership) (Level 3) 60 credits </a:t>
          </a:r>
        </a:p>
      </dgm:t>
    </dgm:pt>
    <dgm:pt modelId="{B20F204C-7D76-4352-AF16-416200E74F5C}" type="parTrans" cxnId="{C24EC4E1-A5F8-458C-A37A-68A79848617A}">
      <dgm:prSet/>
      <dgm:spPr/>
      <dgm:t>
        <a:bodyPr/>
        <a:lstStyle/>
        <a:p>
          <a:endParaRPr lang="en-NZ"/>
        </a:p>
      </dgm:t>
    </dgm:pt>
    <dgm:pt modelId="{B1CB6A6C-21F7-4222-845C-A7BD2FAA5E1F}" type="sibTrans" cxnId="{C24EC4E1-A5F8-458C-A37A-68A79848617A}">
      <dgm:prSet/>
      <dgm:spPr/>
      <dgm:t>
        <a:bodyPr/>
        <a:lstStyle/>
        <a:p>
          <a:endParaRPr lang="en-NZ"/>
        </a:p>
      </dgm:t>
    </dgm:pt>
    <dgm:pt modelId="{89298ECF-8236-4D9D-AB37-5E9CF16C7408}">
      <dgm:prSet/>
      <dgm:spPr/>
      <dgm:t>
        <a:bodyPr/>
        <a:lstStyle/>
        <a:p>
          <a:r>
            <a:rPr lang="en-NZ"/>
            <a:t>Cleaning</a:t>
          </a:r>
        </a:p>
      </dgm:t>
    </dgm:pt>
    <dgm:pt modelId="{9A992053-FFD0-400A-963E-4761AF4576D7}" type="parTrans" cxnId="{FA4E5E32-39E4-4C0B-8C11-554876BD875D}">
      <dgm:prSet/>
      <dgm:spPr/>
      <dgm:t>
        <a:bodyPr/>
        <a:lstStyle/>
        <a:p>
          <a:endParaRPr lang="en-NZ"/>
        </a:p>
      </dgm:t>
    </dgm:pt>
    <dgm:pt modelId="{10E94C07-0974-40FA-9F83-55C848B4AE94}" type="sibTrans" cxnId="{FA4E5E32-39E4-4C0B-8C11-554876BD875D}">
      <dgm:prSet/>
      <dgm:spPr/>
      <dgm:t>
        <a:bodyPr/>
        <a:lstStyle/>
        <a:p>
          <a:endParaRPr lang="en-NZ"/>
        </a:p>
      </dgm:t>
    </dgm:pt>
    <dgm:pt modelId="{B4BEC9CF-53A3-4CCF-ACDA-C11187A61F8D}">
      <dgm:prSet/>
      <dgm:spPr/>
      <dgm:t>
        <a:bodyPr/>
        <a:lstStyle/>
        <a:p>
          <a:r>
            <a:rPr lang="en-NZ"/>
            <a:t>New Zealand Certificate in Catering Services (Level 3) 40 Credits </a:t>
          </a:r>
        </a:p>
      </dgm:t>
    </dgm:pt>
    <dgm:pt modelId="{BC74FBDC-274D-4662-A495-2329F2B1EDB1}" type="parTrans" cxnId="{CF90029F-296C-4C84-9B87-BEC90AD98566}">
      <dgm:prSet/>
      <dgm:spPr/>
      <dgm:t>
        <a:bodyPr/>
        <a:lstStyle/>
        <a:p>
          <a:endParaRPr lang="en-NZ"/>
        </a:p>
      </dgm:t>
    </dgm:pt>
    <dgm:pt modelId="{D8E03884-E764-4E61-A04E-E3E942876177}" type="sibTrans" cxnId="{CF90029F-296C-4C84-9B87-BEC90AD98566}">
      <dgm:prSet/>
      <dgm:spPr/>
      <dgm:t>
        <a:bodyPr/>
        <a:lstStyle/>
        <a:p>
          <a:endParaRPr lang="en-NZ"/>
        </a:p>
      </dgm:t>
    </dgm:pt>
    <dgm:pt modelId="{9AB8689F-B152-4D4E-84B0-BBB67D1847E8}">
      <dgm:prSet/>
      <dgm:spPr/>
      <dgm:t>
        <a:bodyPr/>
        <a:lstStyle/>
        <a:p>
          <a:r>
            <a:rPr lang="en-NZ"/>
            <a:t>Contact centre</a:t>
          </a:r>
        </a:p>
      </dgm:t>
    </dgm:pt>
    <dgm:pt modelId="{3E1696DE-3219-4DDA-877B-23463B0409F2}" type="parTrans" cxnId="{5EFFE86A-2CBC-4A51-92E3-D99237A24D53}">
      <dgm:prSet/>
      <dgm:spPr/>
      <dgm:t>
        <a:bodyPr/>
        <a:lstStyle/>
        <a:p>
          <a:endParaRPr lang="en-NZ"/>
        </a:p>
      </dgm:t>
    </dgm:pt>
    <dgm:pt modelId="{4B61E058-D1E3-4811-BD3A-B3CFAF352FDE}" type="sibTrans" cxnId="{5EFFE86A-2CBC-4A51-92E3-D99237A24D53}">
      <dgm:prSet/>
      <dgm:spPr/>
      <dgm:t>
        <a:bodyPr/>
        <a:lstStyle/>
        <a:p>
          <a:endParaRPr lang="en-NZ"/>
        </a:p>
      </dgm:t>
    </dgm:pt>
    <dgm:pt modelId="{D03FFF75-4282-4E8D-87EB-A72457F03808}">
      <dgm:prSet/>
      <dgm:spPr/>
      <dgm:t>
        <a:bodyPr/>
        <a:lstStyle/>
        <a:p>
          <a:r>
            <a:rPr lang="en-NZ"/>
            <a:t>New Zealand Certificate in Contact Centres (Level 3) 65 Credits </a:t>
          </a:r>
        </a:p>
      </dgm:t>
    </dgm:pt>
    <dgm:pt modelId="{772E6CC1-2314-4FC5-8590-18E0135F2979}" type="parTrans" cxnId="{3C6B3326-C9E2-4111-B2D0-5A0FAFABB7E2}">
      <dgm:prSet/>
      <dgm:spPr/>
      <dgm:t>
        <a:bodyPr/>
        <a:lstStyle/>
        <a:p>
          <a:endParaRPr lang="en-NZ"/>
        </a:p>
      </dgm:t>
    </dgm:pt>
    <dgm:pt modelId="{50714945-155B-4F18-87A3-EEA44585E991}" type="sibTrans" cxnId="{3C6B3326-C9E2-4111-B2D0-5A0FAFABB7E2}">
      <dgm:prSet/>
      <dgm:spPr/>
      <dgm:t>
        <a:bodyPr/>
        <a:lstStyle/>
        <a:p>
          <a:endParaRPr lang="en-NZ"/>
        </a:p>
      </dgm:t>
    </dgm:pt>
    <dgm:pt modelId="{45EC22A6-0772-48E2-B261-8AC99D85CC65}" type="pres">
      <dgm:prSet presAssocID="{3885D47B-7ADA-46BD-9DE4-C3A1CBA377B7}" presName="Name0" presStyleCnt="0">
        <dgm:presLayoutVars>
          <dgm:chPref val="1"/>
          <dgm:dir/>
          <dgm:animOne val="branch"/>
          <dgm:animLvl val="lvl"/>
          <dgm:resizeHandles/>
        </dgm:presLayoutVars>
      </dgm:prSet>
      <dgm:spPr/>
    </dgm:pt>
    <dgm:pt modelId="{A3BCBDB9-4D38-4FB4-9CBF-421B6EA74EA7}" type="pres">
      <dgm:prSet presAssocID="{F722A0D5-00FE-481D-8C90-C384DC54621B}" presName="vertOne" presStyleCnt="0"/>
      <dgm:spPr/>
    </dgm:pt>
    <dgm:pt modelId="{4BAE7F8E-32EB-4AF3-94B5-B1D53E41EA98}" type="pres">
      <dgm:prSet presAssocID="{F722A0D5-00FE-481D-8C90-C384DC54621B}" presName="txOne" presStyleLbl="node0" presStyleIdx="0" presStyleCnt="1">
        <dgm:presLayoutVars>
          <dgm:chPref val="3"/>
        </dgm:presLayoutVars>
      </dgm:prSet>
      <dgm:spPr/>
    </dgm:pt>
    <dgm:pt modelId="{8D922751-A68C-4087-B73C-0ADBB073A3D7}" type="pres">
      <dgm:prSet presAssocID="{F722A0D5-00FE-481D-8C90-C384DC54621B}" presName="parTransOne" presStyleCnt="0"/>
      <dgm:spPr/>
    </dgm:pt>
    <dgm:pt modelId="{BEB0F4FF-A401-4CAF-A3E7-3B0231604024}" type="pres">
      <dgm:prSet presAssocID="{F722A0D5-00FE-481D-8C90-C384DC54621B}" presName="horzOne" presStyleCnt="0"/>
      <dgm:spPr/>
    </dgm:pt>
    <dgm:pt modelId="{71CB33AC-1548-4E78-8E68-9B9AAFC9D720}" type="pres">
      <dgm:prSet presAssocID="{7AF389F2-B4C4-4C66-83E8-D0F251A39D6F}" presName="vertTwo" presStyleCnt="0"/>
      <dgm:spPr/>
    </dgm:pt>
    <dgm:pt modelId="{4E010B02-810B-405B-A00F-51A31DB4EDF7}" type="pres">
      <dgm:prSet presAssocID="{7AF389F2-B4C4-4C66-83E8-D0F251A39D6F}" presName="txTwo" presStyleLbl="node2" presStyleIdx="0" presStyleCnt="1">
        <dgm:presLayoutVars>
          <dgm:chPref val="3"/>
        </dgm:presLayoutVars>
      </dgm:prSet>
      <dgm:spPr/>
    </dgm:pt>
    <dgm:pt modelId="{6053770C-1629-4D24-89D9-9C9129CF8301}" type="pres">
      <dgm:prSet presAssocID="{7AF389F2-B4C4-4C66-83E8-D0F251A39D6F}" presName="parTransTwo" presStyleCnt="0"/>
      <dgm:spPr/>
    </dgm:pt>
    <dgm:pt modelId="{95A35B0A-EA3E-40C0-9ABA-890945F721DB}" type="pres">
      <dgm:prSet presAssocID="{7AF389F2-B4C4-4C66-83E8-D0F251A39D6F}" presName="horzTwo" presStyleCnt="0"/>
      <dgm:spPr/>
    </dgm:pt>
    <dgm:pt modelId="{B628D7D8-A9BD-4EF4-8132-1CF9E187C37A}" type="pres">
      <dgm:prSet presAssocID="{247BCA35-F926-4B0A-A5DB-07468EE0AE12}" presName="vertThree" presStyleCnt="0"/>
      <dgm:spPr/>
    </dgm:pt>
    <dgm:pt modelId="{720EBF1A-5743-4FD3-B0E7-EA6329B1FE85}" type="pres">
      <dgm:prSet presAssocID="{247BCA35-F926-4B0A-A5DB-07468EE0AE12}" presName="txThree" presStyleLbl="node3" presStyleIdx="0" presStyleCnt="7">
        <dgm:presLayoutVars>
          <dgm:chPref val="3"/>
        </dgm:presLayoutVars>
      </dgm:prSet>
      <dgm:spPr/>
    </dgm:pt>
    <dgm:pt modelId="{A9E88C8E-538B-4C96-A0FD-A1A3934D5C9F}" type="pres">
      <dgm:prSet presAssocID="{247BCA35-F926-4B0A-A5DB-07468EE0AE12}" presName="parTransThree" presStyleCnt="0"/>
      <dgm:spPr/>
    </dgm:pt>
    <dgm:pt modelId="{9F7835CC-B01E-4E4C-9C7F-02E57EA4B422}" type="pres">
      <dgm:prSet presAssocID="{247BCA35-F926-4B0A-A5DB-07468EE0AE12}" presName="horzThree" presStyleCnt="0"/>
      <dgm:spPr/>
    </dgm:pt>
    <dgm:pt modelId="{A38073B3-E233-48FE-9AE9-E1853F6226B6}" type="pres">
      <dgm:prSet presAssocID="{2A0C3075-0538-41E0-93B7-EC8800DB69E3}" presName="vertFour" presStyleCnt="0">
        <dgm:presLayoutVars>
          <dgm:chPref val="3"/>
        </dgm:presLayoutVars>
      </dgm:prSet>
      <dgm:spPr/>
    </dgm:pt>
    <dgm:pt modelId="{AD20BF9E-DE92-40E0-84EC-44094A8AC52F}" type="pres">
      <dgm:prSet presAssocID="{2A0C3075-0538-41E0-93B7-EC8800DB69E3}" presName="txFour" presStyleLbl="node4" presStyleIdx="0" presStyleCnt="11">
        <dgm:presLayoutVars>
          <dgm:chPref val="3"/>
        </dgm:presLayoutVars>
      </dgm:prSet>
      <dgm:spPr/>
    </dgm:pt>
    <dgm:pt modelId="{D59AC663-1C31-4BDD-874D-90AA776C6D4E}" type="pres">
      <dgm:prSet presAssocID="{2A0C3075-0538-41E0-93B7-EC8800DB69E3}" presName="horzFour" presStyleCnt="0"/>
      <dgm:spPr/>
    </dgm:pt>
    <dgm:pt modelId="{BE409EB4-576D-45D5-ACBB-F911A1B94E76}" type="pres">
      <dgm:prSet presAssocID="{6CB62A9A-3AE1-403A-9895-92E005DAC65C}" presName="sibSpaceFour" presStyleCnt="0"/>
      <dgm:spPr/>
    </dgm:pt>
    <dgm:pt modelId="{9667C803-02A6-44DF-A6CF-1A044772A324}" type="pres">
      <dgm:prSet presAssocID="{AB72C5AE-3285-4FBE-9335-CEFB1E57F113}" presName="vertFour" presStyleCnt="0">
        <dgm:presLayoutVars>
          <dgm:chPref val="3"/>
        </dgm:presLayoutVars>
      </dgm:prSet>
      <dgm:spPr/>
    </dgm:pt>
    <dgm:pt modelId="{F248A605-D662-402F-A246-5F64D77E5D21}" type="pres">
      <dgm:prSet presAssocID="{AB72C5AE-3285-4FBE-9335-CEFB1E57F113}" presName="txFour" presStyleLbl="node4" presStyleIdx="1" presStyleCnt="11">
        <dgm:presLayoutVars>
          <dgm:chPref val="3"/>
        </dgm:presLayoutVars>
      </dgm:prSet>
      <dgm:spPr/>
    </dgm:pt>
    <dgm:pt modelId="{23E6458C-04B2-4E1F-965E-EFB95915507A}" type="pres">
      <dgm:prSet presAssocID="{AB72C5AE-3285-4FBE-9335-CEFB1E57F113}" presName="horzFour" presStyleCnt="0"/>
      <dgm:spPr/>
    </dgm:pt>
    <dgm:pt modelId="{0189C07B-5921-4E10-B24B-2A1A225441B3}" type="pres">
      <dgm:prSet presAssocID="{A5D6D4ED-F260-4C37-ABA7-5DBDCFCD05FD}" presName="sibSpaceFour" presStyleCnt="0"/>
      <dgm:spPr/>
    </dgm:pt>
    <dgm:pt modelId="{4C6ED072-E8BC-4284-A095-75B5C9FEA043}" type="pres">
      <dgm:prSet presAssocID="{F34DE40F-CA2F-42EE-A617-357192AB6DDA}" presName="vertFour" presStyleCnt="0">
        <dgm:presLayoutVars>
          <dgm:chPref val="3"/>
        </dgm:presLayoutVars>
      </dgm:prSet>
      <dgm:spPr/>
    </dgm:pt>
    <dgm:pt modelId="{A0D9FB90-9C9A-4026-B6A4-F73309EB752A}" type="pres">
      <dgm:prSet presAssocID="{F34DE40F-CA2F-42EE-A617-357192AB6DDA}" presName="txFour" presStyleLbl="node4" presStyleIdx="2" presStyleCnt="11">
        <dgm:presLayoutVars>
          <dgm:chPref val="3"/>
        </dgm:presLayoutVars>
      </dgm:prSet>
      <dgm:spPr/>
    </dgm:pt>
    <dgm:pt modelId="{40B1B8DF-EC69-4CC7-B93F-7C0C9B5CD949}" type="pres">
      <dgm:prSet presAssocID="{F34DE40F-CA2F-42EE-A617-357192AB6DDA}" presName="horzFour" presStyleCnt="0"/>
      <dgm:spPr/>
    </dgm:pt>
    <dgm:pt modelId="{400DCC9C-2A01-44F9-B08F-CDABBC74C765}" type="pres">
      <dgm:prSet presAssocID="{25ABA385-B4DA-4B28-B021-AD222BD1E2BF}" presName="sibSpaceThree" presStyleCnt="0"/>
      <dgm:spPr/>
    </dgm:pt>
    <dgm:pt modelId="{34DDEC8D-F213-4E9D-8C4B-49DF4F8524DD}" type="pres">
      <dgm:prSet presAssocID="{19FF4043-9128-446D-8DB5-500FEFDFC81F}" presName="vertThree" presStyleCnt="0"/>
      <dgm:spPr/>
    </dgm:pt>
    <dgm:pt modelId="{19F00AD5-725C-4CE3-9E63-B9B42DED6C67}" type="pres">
      <dgm:prSet presAssocID="{19FF4043-9128-446D-8DB5-500FEFDFC81F}" presName="txThree" presStyleLbl="node3" presStyleIdx="1" presStyleCnt="7">
        <dgm:presLayoutVars>
          <dgm:chPref val="3"/>
        </dgm:presLayoutVars>
      </dgm:prSet>
      <dgm:spPr/>
    </dgm:pt>
    <dgm:pt modelId="{61BC07A9-7709-4787-B97F-47578E45162B}" type="pres">
      <dgm:prSet presAssocID="{19FF4043-9128-446D-8DB5-500FEFDFC81F}" presName="parTransThree" presStyleCnt="0"/>
      <dgm:spPr/>
    </dgm:pt>
    <dgm:pt modelId="{B8FD1975-3A24-4854-8EFB-A5C14699E0C9}" type="pres">
      <dgm:prSet presAssocID="{19FF4043-9128-446D-8DB5-500FEFDFC81F}" presName="horzThree" presStyleCnt="0"/>
      <dgm:spPr/>
    </dgm:pt>
    <dgm:pt modelId="{34B0C9A3-BB60-4905-8B49-55528E94C6E7}" type="pres">
      <dgm:prSet presAssocID="{D871376D-6D2C-4B14-87B1-FF3739F9FDF4}" presName="vertFour" presStyleCnt="0">
        <dgm:presLayoutVars>
          <dgm:chPref val="3"/>
        </dgm:presLayoutVars>
      </dgm:prSet>
      <dgm:spPr/>
    </dgm:pt>
    <dgm:pt modelId="{281B703D-9127-44A2-9387-38516D1CD894}" type="pres">
      <dgm:prSet presAssocID="{D871376D-6D2C-4B14-87B1-FF3739F9FDF4}" presName="txFour" presStyleLbl="node4" presStyleIdx="3" presStyleCnt="11">
        <dgm:presLayoutVars>
          <dgm:chPref val="3"/>
        </dgm:presLayoutVars>
      </dgm:prSet>
      <dgm:spPr/>
    </dgm:pt>
    <dgm:pt modelId="{0FDD7866-55BD-4308-A5CD-05825C70C66B}" type="pres">
      <dgm:prSet presAssocID="{D871376D-6D2C-4B14-87B1-FF3739F9FDF4}" presName="horzFour" presStyleCnt="0"/>
      <dgm:spPr/>
    </dgm:pt>
    <dgm:pt modelId="{48DE13BB-EF32-4C32-B082-BBDB8A1064D6}" type="pres">
      <dgm:prSet presAssocID="{7616EC63-3A17-4846-B9DB-47D631BF20EA}" presName="sibSpaceFour" presStyleCnt="0"/>
      <dgm:spPr/>
    </dgm:pt>
    <dgm:pt modelId="{38B5B6F3-C10F-4DBF-9F91-428DADF499ED}" type="pres">
      <dgm:prSet presAssocID="{4DC90257-1C0D-4C8F-8E97-2EB0FDD14CD0}" presName="vertFour" presStyleCnt="0">
        <dgm:presLayoutVars>
          <dgm:chPref val="3"/>
        </dgm:presLayoutVars>
      </dgm:prSet>
      <dgm:spPr/>
    </dgm:pt>
    <dgm:pt modelId="{A664F6F0-A953-45BA-9E95-22F2B30887FD}" type="pres">
      <dgm:prSet presAssocID="{4DC90257-1C0D-4C8F-8E97-2EB0FDD14CD0}" presName="txFour" presStyleLbl="node4" presStyleIdx="4" presStyleCnt="11">
        <dgm:presLayoutVars>
          <dgm:chPref val="3"/>
        </dgm:presLayoutVars>
      </dgm:prSet>
      <dgm:spPr/>
    </dgm:pt>
    <dgm:pt modelId="{211FDD47-AC3A-47C3-8BC1-729E3B220784}" type="pres">
      <dgm:prSet presAssocID="{4DC90257-1C0D-4C8F-8E97-2EB0FDD14CD0}" presName="horzFour" presStyleCnt="0"/>
      <dgm:spPr/>
    </dgm:pt>
    <dgm:pt modelId="{4A6F4E1E-345C-4CC7-8E11-867681F65F96}" type="pres">
      <dgm:prSet presAssocID="{DD07C5B4-33E8-4D8F-BE81-9980911F0DA0}" presName="sibSpaceThree" presStyleCnt="0"/>
      <dgm:spPr/>
    </dgm:pt>
    <dgm:pt modelId="{EAFED9BB-C24B-4DB7-971C-12CDC52698EF}" type="pres">
      <dgm:prSet presAssocID="{9AB8689F-B152-4D4E-84B0-BBB67D1847E8}" presName="vertThree" presStyleCnt="0"/>
      <dgm:spPr/>
    </dgm:pt>
    <dgm:pt modelId="{4AD9CBD3-E9B8-4383-BBA0-DEE321DDF414}" type="pres">
      <dgm:prSet presAssocID="{9AB8689F-B152-4D4E-84B0-BBB67D1847E8}" presName="txThree" presStyleLbl="node3" presStyleIdx="2" presStyleCnt="7">
        <dgm:presLayoutVars>
          <dgm:chPref val="3"/>
        </dgm:presLayoutVars>
      </dgm:prSet>
      <dgm:spPr/>
    </dgm:pt>
    <dgm:pt modelId="{1E28F61B-DABF-4821-9B36-D360AB65FE24}" type="pres">
      <dgm:prSet presAssocID="{9AB8689F-B152-4D4E-84B0-BBB67D1847E8}" presName="parTransThree" presStyleCnt="0"/>
      <dgm:spPr/>
    </dgm:pt>
    <dgm:pt modelId="{DA2FE61C-9CE7-4BCF-B0C2-CF243782373D}" type="pres">
      <dgm:prSet presAssocID="{9AB8689F-B152-4D4E-84B0-BBB67D1847E8}" presName="horzThree" presStyleCnt="0"/>
      <dgm:spPr/>
    </dgm:pt>
    <dgm:pt modelId="{FCB6B7A7-8B38-41A1-A32A-F831BD284286}" type="pres">
      <dgm:prSet presAssocID="{D03FFF75-4282-4E8D-87EB-A72457F03808}" presName="vertFour" presStyleCnt="0">
        <dgm:presLayoutVars>
          <dgm:chPref val="3"/>
        </dgm:presLayoutVars>
      </dgm:prSet>
      <dgm:spPr/>
    </dgm:pt>
    <dgm:pt modelId="{9E4773BD-094F-474A-8A2F-7A46B4EEEA19}" type="pres">
      <dgm:prSet presAssocID="{D03FFF75-4282-4E8D-87EB-A72457F03808}" presName="txFour" presStyleLbl="node4" presStyleIdx="5" presStyleCnt="11">
        <dgm:presLayoutVars>
          <dgm:chPref val="3"/>
        </dgm:presLayoutVars>
      </dgm:prSet>
      <dgm:spPr/>
    </dgm:pt>
    <dgm:pt modelId="{5E506201-11F6-46D5-B14D-3116E93B826E}" type="pres">
      <dgm:prSet presAssocID="{D03FFF75-4282-4E8D-87EB-A72457F03808}" presName="horzFour" presStyleCnt="0"/>
      <dgm:spPr/>
    </dgm:pt>
    <dgm:pt modelId="{58D8E975-879E-4C1A-BC0A-56F1BC7D2A0F}" type="pres">
      <dgm:prSet presAssocID="{4B61E058-D1E3-4811-BD3A-B3CFAF352FDE}" presName="sibSpaceThree" presStyleCnt="0"/>
      <dgm:spPr/>
    </dgm:pt>
    <dgm:pt modelId="{F5B25397-2FE5-45F1-9DDD-538FC0EC2D6E}" type="pres">
      <dgm:prSet presAssocID="{821A17DA-CE25-4E4F-8EEB-F4DA40232CA1}" presName="vertThree" presStyleCnt="0"/>
      <dgm:spPr/>
    </dgm:pt>
    <dgm:pt modelId="{15531882-5B5F-4C72-B782-44D61F0E5543}" type="pres">
      <dgm:prSet presAssocID="{821A17DA-CE25-4E4F-8EEB-F4DA40232CA1}" presName="txThree" presStyleLbl="node3" presStyleIdx="3" presStyleCnt="7">
        <dgm:presLayoutVars>
          <dgm:chPref val="3"/>
        </dgm:presLayoutVars>
      </dgm:prSet>
      <dgm:spPr/>
    </dgm:pt>
    <dgm:pt modelId="{F47DD0FE-56F8-4416-9ACE-39DD1A3A44B0}" type="pres">
      <dgm:prSet presAssocID="{821A17DA-CE25-4E4F-8EEB-F4DA40232CA1}" presName="parTransThree" presStyleCnt="0"/>
      <dgm:spPr/>
    </dgm:pt>
    <dgm:pt modelId="{584C79F6-B605-4510-BA50-B70F04533197}" type="pres">
      <dgm:prSet presAssocID="{821A17DA-CE25-4E4F-8EEB-F4DA40232CA1}" presName="horzThree" presStyleCnt="0"/>
      <dgm:spPr/>
    </dgm:pt>
    <dgm:pt modelId="{5EF100A0-AC75-46A7-A5E7-1B9393FC8BCE}" type="pres">
      <dgm:prSet presAssocID="{393BF5C1-D308-4EA2-BE11-8A71932B35E3}" presName="vertFour" presStyleCnt="0">
        <dgm:presLayoutVars>
          <dgm:chPref val="3"/>
        </dgm:presLayoutVars>
      </dgm:prSet>
      <dgm:spPr/>
    </dgm:pt>
    <dgm:pt modelId="{A990D5F2-3758-495C-8048-0497135A08D9}" type="pres">
      <dgm:prSet presAssocID="{393BF5C1-D308-4EA2-BE11-8A71932B35E3}" presName="txFour" presStyleLbl="node4" presStyleIdx="6" presStyleCnt="11">
        <dgm:presLayoutVars>
          <dgm:chPref val="3"/>
        </dgm:presLayoutVars>
      </dgm:prSet>
      <dgm:spPr/>
    </dgm:pt>
    <dgm:pt modelId="{88D0E271-835F-490E-B9FB-AAA2A7675977}" type="pres">
      <dgm:prSet presAssocID="{393BF5C1-D308-4EA2-BE11-8A71932B35E3}" presName="horzFour" presStyleCnt="0"/>
      <dgm:spPr/>
    </dgm:pt>
    <dgm:pt modelId="{DA414468-1197-4EC4-90CD-FDF80972ECD5}" type="pres">
      <dgm:prSet presAssocID="{D47D4C9F-9C1D-4E10-BAD9-9E07FC7B33CA}" presName="sibSpaceThree" presStyleCnt="0"/>
      <dgm:spPr/>
    </dgm:pt>
    <dgm:pt modelId="{BA08265E-9E36-47C5-8462-8A4EB800BD08}" type="pres">
      <dgm:prSet presAssocID="{B04DE33C-C017-4E32-B674-149C9284B38D}" presName="vertThree" presStyleCnt="0"/>
      <dgm:spPr/>
    </dgm:pt>
    <dgm:pt modelId="{47BCE434-47C8-4F1F-8458-BCF39DB3FFBE}" type="pres">
      <dgm:prSet presAssocID="{B04DE33C-C017-4E32-B674-149C9284B38D}" presName="txThree" presStyleLbl="node3" presStyleIdx="4" presStyleCnt="7">
        <dgm:presLayoutVars>
          <dgm:chPref val="3"/>
        </dgm:presLayoutVars>
      </dgm:prSet>
      <dgm:spPr/>
    </dgm:pt>
    <dgm:pt modelId="{291A7BC9-59A0-4621-A8BC-954AAFB625C6}" type="pres">
      <dgm:prSet presAssocID="{B04DE33C-C017-4E32-B674-149C9284B38D}" presName="parTransThree" presStyleCnt="0"/>
      <dgm:spPr/>
    </dgm:pt>
    <dgm:pt modelId="{4E2224B0-0601-4F79-BBEA-1F1FEBCE78EF}" type="pres">
      <dgm:prSet presAssocID="{B04DE33C-C017-4E32-B674-149C9284B38D}" presName="horzThree" presStyleCnt="0"/>
      <dgm:spPr/>
    </dgm:pt>
    <dgm:pt modelId="{F1979106-BFD2-4230-AC00-D113D43E0E16}" type="pres">
      <dgm:prSet presAssocID="{9C2C0D97-08E0-42FD-9003-FD1538BFFB84}" presName="vertFour" presStyleCnt="0">
        <dgm:presLayoutVars>
          <dgm:chPref val="3"/>
        </dgm:presLayoutVars>
      </dgm:prSet>
      <dgm:spPr/>
    </dgm:pt>
    <dgm:pt modelId="{C8BF8AFA-3819-4C0D-8977-15522D27F470}" type="pres">
      <dgm:prSet presAssocID="{9C2C0D97-08E0-42FD-9003-FD1538BFFB84}" presName="txFour" presStyleLbl="node4" presStyleIdx="7" presStyleCnt="11">
        <dgm:presLayoutVars>
          <dgm:chPref val="3"/>
        </dgm:presLayoutVars>
      </dgm:prSet>
      <dgm:spPr/>
    </dgm:pt>
    <dgm:pt modelId="{0B913964-CEF9-401B-9FEE-EE90FFB3F5BE}" type="pres">
      <dgm:prSet presAssocID="{9C2C0D97-08E0-42FD-9003-FD1538BFFB84}" presName="horzFour" presStyleCnt="0"/>
      <dgm:spPr/>
    </dgm:pt>
    <dgm:pt modelId="{447D85D0-9F8B-46D9-9E8F-8A40AE181700}" type="pres">
      <dgm:prSet presAssocID="{E927671F-B810-4AD0-88D3-9D1D890C5145}" presName="sibSpaceFour" presStyleCnt="0"/>
      <dgm:spPr/>
    </dgm:pt>
    <dgm:pt modelId="{A2927FE5-EE19-45CC-B09B-2CAA48C2F220}" type="pres">
      <dgm:prSet presAssocID="{972463AD-1DFC-4B07-9690-924956A9E3C0}" presName="vertFour" presStyleCnt="0">
        <dgm:presLayoutVars>
          <dgm:chPref val="3"/>
        </dgm:presLayoutVars>
      </dgm:prSet>
      <dgm:spPr/>
    </dgm:pt>
    <dgm:pt modelId="{BEC86033-5682-4B9A-B238-FE27ECC6108E}" type="pres">
      <dgm:prSet presAssocID="{972463AD-1DFC-4B07-9690-924956A9E3C0}" presName="txFour" presStyleLbl="node4" presStyleIdx="8" presStyleCnt="11">
        <dgm:presLayoutVars>
          <dgm:chPref val="3"/>
        </dgm:presLayoutVars>
      </dgm:prSet>
      <dgm:spPr/>
    </dgm:pt>
    <dgm:pt modelId="{2C708458-BE91-42ED-85A3-45DEFBABEF83}" type="pres">
      <dgm:prSet presAssocID="{972463AD-1DFC-4B07-9690-924956A9E3C0}" presName="horzFour" presStyleCnt="0"/>
      <dgm:spPr/>
    </dgm:pt>
    <dgm:pt modelId="{04EFFC22-8FE2-4917-A962-3E33AE839E85}" type="pres">
      <dgm:prSet presAssocID="{28FD0990-91CC-4CBB-8484-56809218F2DC}" presName="sibSpaceThree" presStyleCnt="0"/>
      <dgm:spPr/>
    </dgm:pt>
    <dgm:pt modelId="{138F02DA-F017-4B0A-8BA0-A467B47CAA9A}" type="pres">
      <dgm:prSet presAssocID="{F40F6A66-258F-4807-8D18-D7A1D588918E}" presName="vertThree" presStyleCnt="0"/>
      <dgm:spPr/>
    </dgm:pt>
    <dgm:pt modelId="{CC33E7AA-345A-4940-ABD2-771384C835C7}" type="pres">
      <dgm:prSet presAssocID="{F40F6A66-258F-4807-8D18-D7A1D588918E}" presName="txThree" presStyleLbl="node3" presStyleIdx="5" presStyleCnt="7">
        <dgm:presLayoutVars>
          <dgm:chPref val="3"/>
        </dgm:presLayoutVars>
      </dgm:prSet>
      <dgm:spPr/>
    </dgm:pt>
    <dgm:pt modelId="{603A1419-6024-4FA0-9CF5-2A50B77E56FC}" type="pres">
      <dgm:prSet presAssocID="{F40F6A66-258F-4807-8D18-D7A1D588918E}" presName="parTransThree" presStyleCnt="0"/>
      <dgm:spPr/>
    </dgm:pt>
    <dgm:pt modelId="{A406DAFB-3DD3-4201-A9AE-04E77E65CA64}" type="pres">
      <dgm:prSet presAssocID="{F40F6A66-258F-4807-8D18-D7A1D588918E}" presName="horzThree" presStyleCnt="0"/>
      <dgm:spPr/>
    </dgm:pt>
    <dgm:pt modelId="{2014CBB6-C72D-40BE-9DCC-9FF5EFBBD4DE}" type="pres">
      <dgm:prSet presAssocID="{B4BEC9CF-53A3-4CCF-ACDA-C11187A61F8D}" presName="vertFour" presStyleCnt="0">
        <dgm:presLayoutVars>
          <dgm:chPref val="3"/>
        </dgm:presLayoutVars>
      </dgm:prSet>
      <dgm:spPr/>
    </dgm:pt>
    <dgm:pt modelId="{161E188E-F8B4-45DD-BD61-8E6D7A71E585}" type="pres">
      <dgm:prSet presAssocID="{B4BEC9CF-53A3-4CCF-ACDA-C11187A61F8D}" presName="txFour" presStyleLbl="node4" presStyleIdx="9" presStyleCnt="11">
        <dgm:presLayoutVars>
          <dgm:chPref val="3"/>
        </dgm:presLayoutVars>
      </dgm:prSet>
      <dgm:spPr/>
    </dgm:pt>
    <dgm:pt modelId="{F2D3809C-8131-4A91-8CFF-4EA91A1430DF}" type="pres">
      <dgm:prSet presAssocID="{B4BEC9CF-53A3-4CCF-ACDA-C11187A61F8D}" presName="horzFour" presStyleCnt="0"/>
      <dgm:spPr/>
    </dgm:pt>
    <dgm:pt modelId="{7BF3145B-FCE6-45A4-9AA5-E28CA6E6C83E}" type="pres">
      <dgm:prSet presAssocID="{93782C12-28D7-4152-AC72-F0B5F4DFC42B}" presName="sibSpaceThree" presStyleCnt="0"/>
      <dgm:spPr/>
    </dgm:pt>
    <dgm:pt modelId="{53050832-7217-44E7-A4A5-FC5C1076E980}" type="pres">
      <dgm:prSet presAssocID="{89298ECF-8236-4D9D-AB37-5E9CF16C7408}" presName="vertThree" presStyleCnt="0"/>
      <dgm:spPr/>
    </dgm:pt>
    <dgm:pt modelId="{7F25BC29-8801-43C2-9E7B-EDE3E7C9D9E3}" type="pres">
      <dgm:prSet presAssocID="{89298ECF-8236-4D9D-AB37-5E9CF16C7408}" presName="txThree" presStyleLbl="node3" presStyleIdx="6" presStyleCnt="7">
        <dgm:presLayoutVars>
          <dgm:chPref val="3"/>
        </dgm:presLayoutVars>
      </dgm:prSet>
      <dgm:spPr/>
    </dgm:pt>
    <dgm:pt modelId="{5CC77403-3C50-40F3-A47E-C542550D5702}" type="pres">
      <dgm:prSet presAssocID="{89298ECF-8236-4D9D-AB37-5E9CF16C7408}" presName="parTransThree" presStyleCnt="0"/>
      <dgm:spPr/>
    </dgm:pt>
    <dgm:pt modelId="{B48FA1E9-AA24-49C0-A30D-B9A5400CBC5A}" type="pres">
      <dgm:prSet presAssocID="{89298ECF-8236-4D9D-AB37-5E9CF16C7408}" presName="horzThree" presStyleCnt="0"/>
      <dgm:spPr/>
    </dgm:pt>
    <dgm:pt modelId="{9ACE0A47-FC22-44EF-8FBD-42ABD4DBE317}" type="pres">
      <dgm:prSet presAssocID="{57B9C9EB-6F37-4FB9-AE75-371054ED7730}" presName="vertFour" presStyleCnt="0">
        <dgm:presLayoutVars>
          <dgm:chPref val="3"/>
        </dgm:presLayoutVars>
      </dgm:prSet>
      <dgm:spPr/>
    </dgm:pt>
    <dgm:pt modelId="{22865602-BC8E-43FE-94A0-5EB610CF0758}" type="pres">
      <dgm:prSet presAssocID="{57B9C9EB-6F37-4FB9-AE75-371054ED7730}" presName="txFour" presStyleLbl="node4" presStyleIdx="10" presStyleCnt="11">
        <dgm:presLayoutVars>
          <dgm:chPref val="3"/>
        </dgm:presLayoutVars>
      </dgm:prSet>
      <dgm:spPr/>
    </dgm:pt>
    <dgm:pt modelId="{A40922C0-0EC5-4E87-AC5B-C23354030C21}" type="pres">
      <dgm:prSet presAssocID="{57B9C9EB-6F37-4FB9-AE75-371054ED7730}" presName="horzFour" presStyleCnt="0"/>
      <dgm:spPr/>
    </dgm:pt>
  </dgm:ptLst>
  <dgm:cxnLst>
    <dgm:cxn modelId="{077F3011-B1D1-4491-A4AE-FF2EC59F1AB0}" srcId="{7AF389F2-B4C4-4C66-83E8-D0F251A39D6F}" destId="{B04DE33C-C017-4E32-B674-149C9284B38D}" srcOrd="4" destOrd="0" parTransId="{DDA574AA-E6F5-4391-81A9-DA21F25DA7ED}" sibTransId="{28FD0990-91CC-4CBB-8484-56809218F2DC}"/>
    <dgm:cxn modelId="{BD08C91D-9E64-4E71-9F7E-80ECA9B41488}" srcId="{7AF389F2-B4C4-4C66-83E8-D0F251A39D6F}" destId="{19FF4043-9128-446D-8DB5-500FEFDFC81F}" srcOrd="1" destOrd="0" parTransId="{4FD8D7AB-67AB-4905-BF05-31185EE631B5}" sibTransId="{DD07C5B4-33E8-4D8F-BE81-9980911F0DA0}"/>
    <dgm:cxn modelId="{3C6B3326-C9E2-4111-B2D0-5A0FAFABB7E2}" srcId="{9AB8689F-B152-4D4E-84B0-BBB67D1847E8}" destId="{D03FFF75-4282-4E8D-87EB-A72457F03808}" srcOrd="0" destOrd="0" parTransId="{772E6CC1-2314-4FC5-8590-18E0135F2979}" sibTransId="{50714945-155B-4F18-87A3-EEA44585E991}"/>
    <dgm:cxn modelId="{4CF8F62E-C4D2-46AD-B28B-EDD0B89D18F7}" type="presOf" srcId="{B04DE33C-C017-4E32-B674-149C9284B38D}" destId="{47BCE434-47C8-4F1F-8458-BCF39DB3FFBE}" srcOrd="0" destOrd="0" presId="urn:microsoft.com/office/officeart/2005/8/layout/hierarchy4"/>
    <dgm:cxn modelId="{FA4E5E32-39E4-4C0B-8C11-554876BD875D}" srcId="{7AF389F2-B4C4-4C66-83E8-D0F251A39D6F}" destId="{89298ECF-8236-4D9D-AB37-5E9CF16C7408}" srcOrd="6" destOrd="0" parTransId="{9A992053-FFD0-400A-963E-4761AF4576D7}" sibTransId="{10E94C07-0974-40FA-9F83-55C848B4AE94}"/>
    <dgm:cxn modelId="{B7C06634-8C61-4FF5-A74C-766403EBAB79}" srcId="{247BCA35-F926-4B0A-A5DB-07468EE0AE12}" destId="{F34DE40F-CA2F-42EE-A617-357192AB6DDA}" srcOrd="2" destOrd="0" parTransId="{FF1906F9-2BBB-4C28-9C16-97D204CF356D}" sibTransId="{33C9AB44-02F2-4821-ACFF-CA203E311941}"/>
    <dgm:cxn modelId="{6A9CC637-9F43-407D-B587-96032F4C33F8}" srcId="{7AF389F2-B4C4-4C66-83E8-D0F251A39D6F}" destId="{F40F6A66-258F-4807-8D18-D7A1D588918E}" srcOrd="5" destOrd="0" parTransId="{3C7548AE-980E-4D43-984D-FED7013FED34}" sibTransId="{93782C12-28D7-4152-AC72-F0B5F4DFC42B}"/>
    <dgm:cxn modelId="{3777B83D-3EA8-49FE-819E-16C6EDD77D71}" type="presOf" srcId="{972463AD-1DFC-4B07-9690-924956A9E3C0}" destId="{BEC86033-5682-4B9A-B238-FE27ECC6108E}" srcOrd="0" destOrd="0" presId="urn:microsoft.com/office/officeart/2005/8/layout/hierarchy4"/>
    <dgm:cxn modelId="{4D74055E-4A3B-48E5-8334-B71CAD7F9EE5}" srcId="{B04DE33C-C017-4E32-B674-149C9284B38D}" destId="{9C2C0D97-08E0-42FD-9003-FD1538BFFB84}" srcOrd="0" destOrd="0" parTransId="{8E294916-980C-423F-8806-6681348A6B3F}" sibTransId="{E927671F-B810-4AD0-88D3-9D1D890C5145}"/>
    <dgm:cxn modelId="{053D8442-BDF9-48F2-B48D-1ED19E96AD1C}" type="presOf" srcId="{57B9C9EB-6F37-4FB9-AE75-371054ED7730}" destId="{22865602-BC8E-43FE-94A0-5EB610CF0758}" srcOrd="0" destOrd="0" presId="urn:microsoft.com/office/officeart/2005/8/layout/hierarchy4"/>
    <dgm:cxn modelId="{29BB6D66-DC4A-4400-B75D-03D1538C084B}" type="presOf" srcId="{9AB8689F-B152-4D4E-84B0-BBB67D1847E8}" destId="{4AD9CBD3-E9B8-4383-BBA0-DEE321DDF414}" srcOrd="0" destOrd="0" presId="urn:microsoft.com/office/officeart/2005/8/layout/hierarchy4"/>
    <dgm:cxn modelId="{87CE1148-E889-4DF8-AA06-8EACF8114C2D}" srcId="{F722A0D5-00FE-481D-8C90-C384DC54621B}" destId="{7AF389F2-B4C4-4C66-83E8-D0F251A39D6F}" srcOrd="0" destOrd="0" parTransId="{DAC83B1A-E751-48BD-AECE-B7B89E2DA183}" sibTransId="{49EE2F5E-402C-47D5-82F1-5E247B2D019A}"/>
    <dgm:cxn modelId="{7B1C7349-BF33-4A09-BCDA-7C82E56C0EB2}" srcId="{19FF4043-9128-446D-8DB5-500FEFDFC81F}" destId="{D871376D-6D2C-4B14-87B1-FF3739F9FDF4}" srcOrd="0" destOrd="0" parTransId="{AFD25D7E-50CD-4E3B-B6A9-2FE0740F9BB7}" sibTransId="{7616EC63-3A17-4846-B9DB-47D631BF20EA}"/>
    <dgm:cxn modelId="{5EFFE86A-2CBC-4A51-92E3-D99237A24D53}" srcId="{7AF389F2-B4C4-4C66-83E8-D0F251A39D6F}" destId="{9AB8689F-B152-4D4E-84B0-BBB67D1847E8}" srcOrd="2" destOrd="0" parTransId="{3E1696DE-3219-4DDA-877B-23463B0409F2}" sibTransId="{4B61E058-D1E3-4811-BD3A-B3CFAF352FDE}"/>
    <dgm:cxn modelId="{DBA30A4E-DA20-47F7-AE8E-48CAA2791453}" type="presOf" srcId="{9C2C0D97-08E0-42FD-9003-FD1538BFFB84}" destId="{C8BF8AFA-3819-4C0D-8977-15522D27F470}" srcOrd="0" destOrd="0" presId="urn:microsoft.com/office/officeart/2005/8/layout/hierarchy4"/>
    <dgm:cxn modelId="{63FBEC4F-AE7D-46EE-9E6D-02815D02249A}" srcId="{7AF389F2-B4C4-4C66-83E8-D0F251A39D6F}" destId="{247BCA35-F926-4B0A-A5DB-07468EE0AE12}" srcOrd="0" destOrd="0" parTransId="{39EF35B3-1E5D-46C3-9FF1-182157EFEEB3}" sibTransId="{25ABA385-B4DA-4B28-B021-AD222BD1E2BF}"/>
    <dgm:cxn modelId="{A0A25D55-8F86-4B35-9021-7F35079ACB4A}" type="presOf" srcId="{D871376D-6D2C-4B14-87B1-FF3739F9FDF4}" destId="{281B703D-9127-44A2-9387-38516D1CD894}" srcOrd="0" destOrd="0" presId="urn:microsoft.com/office/officeart/2005/8/layout/hierarchy4"/>
    <dgm:cxn modelId="{15080557-7129-4F7F-9DD3-7FFFBCE706CD}" type="presOf" srcId="{2A0C3075-0538-41E0-93B7-EC8800DB69E3}" destId="{AD20BF9E-DE92-40E0-84EC-44094A8AC52F}" srcOrd="0" destOrd="0" presId="urn:microsoft.com/office/officeart/2005/8/layout/hierarchy4"/>
    <dgm:cxn modelId="{5A2B5059-3FD5-4232-96DB-BBC9A1138480}" type="presOf" srcId="{F34DE40F-CA2F-42EE-A617-357192AB6DDA}" destId="{A0D9FB90-9C9A-4026-B6A4-F73309EB752A}" srcOrd="0" destOrd="0" presId="urn:microsoft.com/office/officeart/2005/8/layout/hierarchy4"/>
    <dgm:cxn modelId="{202F1B5A-36F3-4421-A26F-B9FEBFE0E7C9}" type="presOf" srcId="{393BF5C1-D308-4EA2-BE11-8A71932B35E3}" destId="{A990D5F2-3758-495C-8048-0497135A08D9}" srcOrd="0" destOrd="0" presId="urn:microsoft.com/office/officeart/2005/8/layout/hierarchy4"/>
    <dgm:cxn modelId="{D2D59188-BA2F-4C88-9ACC-8FC6D2F85CFB}" type="presOf" srcId="{89298ECF-8236-4D9D-AB37-5E9CF16C7408}" destId="{7F25BC29-8801-43C2-9E7B-EDE3E7C9D9E3}" srcOrd="0" destOrd="0" presId="urn:microsoft.com/office/officeart/2005/8/layout/hierarchy4"/>
    <dgm:cxn modelId="{7BC3028A-52DE-4A52-89A5-D31F66010300}" type="presOf" srcId="{4DC90257-1C0D-4C8F-8E97-2EB0FDD14CD0}" destId="{A664F6F0-A953-45BA-9E95-22F2B30887FD}" srcOrd="0" destOrd="0" presId="urn:microsoft.com/office/officeart/2005/8/layout/hierarchy4"/>
    <dgm:cxn modelId="{B8382F95-450F-4CC4-94F7-529AE89CCC02}" srcId="{3885D47B-7ADA-46BD-9DE4-C3A1CBA377B7}" destId="{F722A0D5-00FE-481D-8C90-C384DC54621B}" srcOrd="0" destOrd="0" parTransId="{985CA27F-97C1-437A-A298-6322421FBEAF}" sibTransId="{9FC5E0D3-79AF-4259-9071-E352A249E5F9}"/>
    <dgm:cxn modelId="{CF90029F-296C-4C84-9B87-BEC90AD98566}" srcId="{F40F6A66-258F-4807-8D18-D7A1D588918E}" destId="{B4BEC9CF-53A3-4CCF-ACDA-C11187A61F8D}" srcOrd="0" destOrd="0" parTransId="{BC74FBDC-274D-4662-A495-2329F2B1EDB1}" sibTransId="{D8E03884-E764-4E61-A04E-E3E942876177}"/>
    <dgm:cxn modelId="{E234FAA2-6F08-4706-87B8-4627AD70EA6B}" type="presOf" srcId="{247BCA35-F926-4B0A-A5DB-07468EE0AE12}" destId="{720EBF1A-5743-4FD3-B0E7-EA6329B1FE85}" srcOrd="0" destOrd="0" presId="urn:microsoft.com/office/officeart/2005/8/layout/hierarchy4"/>
    <dgm:cxn modelId="{707500A3-7AF0-4570-883C-E43FD0F1124C}" type="presOf" srcId="{19FF4043-9128-446D-8DB5-500FEFDFC81F}" destId="{19F00AD5-725C-4CE3-9E63-B9B42DED6C67}" srcOrd="0" destOrd="0" presId="urn:microsoft.com/office/officeart/2005/8/layout/hierarchy4"/>
    <dgm:cxn modelId="{7B1B35B2-C06B-4094-BE00-778AA8B09A5D}" type="presOf" srcId="{F40F6A66-258F-4807-8D18-D7A1D588918E}" destId="{CC33E7AA-345A-4940-ABD2-771384C835C7}" srcOrd="0" destOrd="0" presId="urn:microsoft.com/office/officeart/2005/8/layout/hierarchy4"/>
    <dgm:cxn modelId="{E010A9B2-753E-4193-80D6-23AB8BC3DBCC}" type="presOf" srcId="{3885D47B-7ADA-46BD-9DE4-C3A1CBA377B7}" destId="{45EC22A6-0772-48E2-B261-8AC99D85CC65}" srcOrd="0" destOrd="0" presId="urn:microsoft.com/office/officeart/2005/8/layout/hierarchy4"/>
    <dgm:cxn modelId="{2940B8B8-2721-4683-973B-8E91A31F8ABB}" srcId="{7AF389F2-B4C4-4C66-83E8-D0F251A39D6F}" destId="{821A17DA-CE25-4E4F-8EEB-F4DA40232CA1}" srcOrd="3" destOrd="0" parTransId="{FAA530CB-DD85-450B-9D6B-2D445A48752E}" sibTransId="{D47D4C9F-9C1D-4E10-BAD9-9E07FC7B33CA}"/>
    <dgm:cxn modelId="{DCC49CB9-DE23-4F71-9E4B-610BC2178D25}" type="presOf" srcId="{AB72C5AE-3285-4FBE-9335-CEFB1E57F113}" destId="{F248A605-D662-402F-A246-5F64D77E5D21}" srcOrd="0" destOrd="0" presId="urn:microsoft.com/office/officeart/2005/8/layout/hierarchy4"/>
    <dgm:cxn modelId="{C337DEC1-DEAF-4298-8B3C-61FA3872AC2F}" type="presOf" srcId="{F722A0D5-00FE-481D-8C90-C384DC54621B}" destId="{4BAE7F8E-32EB-4AF3-94B5-B1D53E41EA98}" srcOrd="0" destOrd="0" presId="urn:microsoft.com/office/officeart/2005/8/layout/hierarchy4"/>
    <dgm:cxn modelId="{2B4186CA-60F7-464C-B9A0-4181F9E62B64}" srcId="{89298ECF-8236-4D9D-AB37-5E9CF16C7408}" destId="{57B9C9EB-6F37-4FB9-AE75-371054ED7730}" srcOrd="0" destOrd="0" parTransId="{3B5A1EF4-3762-44D6-BD51-44445B0A59ED}" sibTransId="{6CC2C323-8DD0-4505-A26D-705B57AA8F2B}"/>
    <dgm:cxn modelId="{A899E4CC-9EE4-4A78-A390-14C2B8AD66B3}" srcId="{247BCA35-F926-4B0A-A5DB-07468EE0AE12}" destId="{2A0C3075-0538-41E0-93B7-EC8800DB69E3}" srcOrd="0" destOrd="0" parTransId="{967ECFCB-3121-47E7-A025-2499664ACD18}" sibTransId="{6CB62A9A-3AE1-403A-9895-92E005DAC65C}"/>
    <dgm:cxn modelId="{A55630CD-6161-43A0-96B3-88AC8D34358B}" srcId="{B04DE33C-C017-4E32-B674-149C9284B38D}" destId="{972463AD-1DFC-4B07-9690-924956A9E3C0}" srcOrd="1" destOrd="0" parTransId="{8C88E011-878B-492E-A8F9-C87FDAEC672C}" sibTransId="{C48036C6-E36D-431C-8DFC-CE52C714C21B}"/>
    <dgm:cxn modelId="{3B13DCD2-E8F4-4C86-B654-52A3194C97C6}" type="presOf" srcId="{7AF389F2-B4C4-4C66-83E8-D0F251A39D6F}" destId="{4E010B02-810B-405B-A00F-51A31DB4EDF7}" srcOrd="0" destOrd="0" presId="urn:microsoft.com/office/officeart/2005/8/layout/hierarchy4"/>
    <dgm:cxn modelId="{1EB5A3E0-B01A-42FE-99B7-673C1FCFAFBF}" type="presOf" srcId="{D03FFF75-4282-4E8D-87EB-A72457F03808}" destId="{9E4773BD-094F-474A-8A2F-7A46B4EEEA19}" srcOrd="0" destOrd="0" presId="urn:microsoft.com/office/officeart/2005/8/layout/hierarchy4"/>
    <dgm:cxn modelId="{C24EC4E1-A5F8-458C-A37A-68A79848617A}" srcId="{19FF4043-9128-446D-8DB5-500FEFDFC81F}" destId="{4DC90257-1C0D-4C8F-8E97-2EB0FDD14CD0}" srcOrd="1" destOrd="0" parTransId="{B20F204C-7D76-4352-AF16-416200E74F5C}" sibTransId="{B1CB6A6C-21F7-4222-845C-A7BD2FAA5E1F}"/>
    <dgm:cxn modelId="{108230E4-FB0E-4B2E-8D8C-931EA31A9BF5}" srcId="{247BCA35-F926-4B0A-A5DB-07468EE0AE12}" destId="{AB72C5AE-3285-4FBE-9335-CEFB1E57F113}" srcOrd="1" destOrd="0" parTransId="{7626EB76-D78E-4A8C-92A5-16A3C3C5B9C5}" sibTransId="{A5D6D4ED-F260-4C37-ABA7-5DBDCFCD05FD}"/>
    <dgm:cxn modelId="{C11FC9F2-8867-4313-9062-475F9B67079D}" type="presOf" srcId="{B4BEC9CF-53A3-4CCF-ACDA-C11187A61F8D}" destId="{161E188E-F8B4-45DD-BD61-8E6D7A71E585}" srcOrd="0" destOrd="0" presId="urn:microsoft.com/office/officeart/2005/8/layout/hierarchy4"/>
    <dgm:cxn modelId="{48BD89FB-50B0-4910-AB5E-3085553ED979}" type="presOf" srcId="{821A17DA-CE25-4E4F-8EEB-F4DA40232CA1}" destId="{15531882-5B5F-4C72-B782-44D61F0E5543}" srcOrd="0" destOrd="0" presId="urn:microsoft.com/office/officeart/2005/8/layout/hierarchy4"/>
    <dgm:cxn modelId="{33F85EFF-AAE0-4BB9-84CB-B082630F9E6D}" srcId="{821A17DA-CE25-4E4F-8EEB-F4DA40232CA1}" destId="{393BF5C1-D308-4EA2-BE11-8A71932B35E3}" srcOrd="0" destOrd="0" parTransId="{7A427D13-2886-4A35-9998-230082B0C6E9}" sibTransId="{D4685FB5-DF63-4C21-84C0-7AA77114AEB8}"/>
    <dgm:cxn modelId="{4369F4BE-253D-4B97-AD90-1D368D76731B}" type="presParOf" srcId="{45EC22A6-0772-48E2-B261-8AC99D85CC65}" destId="{A3BCBDB9-4D38-4FB4-9CBF-421B6EA74EA7}" srcOrd="0" destOrd="0" presId="urn:microsoft.com/office/officeart/2005/8/layout/hierarchy4"/>
    <dgm:cxn modelId="{AAF91AAB-09F8-4CE5-ACE5-3C8AAE60D46D}" type="presParOf" srcId="{A3BCBDB9-4D38-4FB4-9CBF-421B6EA74EA7}" destId="{4BAE7F8E-32EB-4AF3-94B5-B1D53E41EA98}" srcOrd="0" destOrd="0" presId="urn:microsoft.com/office/officeart/2005/8/layout/hierarchy4"/>
    <dgm:cxn modelId="{BF6892E9-2F7A-4F17-946A-6D3CB0107F86}" type="presParOf" srcId="{A3BCBDB9-4D38-4FB4-9CBF-421B6EA74EA7}" destId="{8D922751-A68C-4087-B73C-0ADBB073A3D7}" srcOrd="1" destOrd="0" presId="urn:microsoft.com/office/officeart/2005/8/layout/hierarchy4"/>
    <dgm:cxn modelId="{F4DD6018-8C30-43DC-AD9D-B58436AFF41E}" type="presParOf" srcId="{A3BCBDB9-4D38-4FB4-9CBF-421B6EA74EA7}" destId="{BEB0F4FF-A401-4CAF-A3E7-3B0231604024}" srcOrd="2" destOrd="0" presId="urn:microsoft.com/office/officeart/2005/8/layout/hierarchy4"/>
    <dgm:cxn modelId="{82A46F6E-9EAE-4333-A124-4919E3959A08}" type="presParOf" srcId="{BEB0F4FF-A401-4CAF-A3E7-3B0231604024}" destId="{71CB33AC-1548-4E78-8E68-9B9AAFC9D720}" srcOrd="0" destOrd="0" presId="urn:microsoft.com/office/officeart/2005/8/layout/hierarchy4"/>
    <dgm:cxn modelId="{872F73BA-4A9A-42FB-BBE9-364A50374419}" type="presParOf" srcId="{71CB33AC-1548-4E78-8E68-9B9AAFC9D720}" destId="{4E010B02-810B-405B-A00F-51A31DB4EDF7}" srcOrd="0" destOrd="0" presId="urn:microsoft.com/office/officeart/2005/8/layout/hierarchy4"/>
    <dgm:cxn modelId="{4AB451D8-DA59-4066-AAEE-CDE19DF5B128}" type="presParOf" srcId="{71CB33AC-1548-4E78-8E68-9B9AAFC9D720}" destId="{6053770C-1629-4D24-89D9-9C9129CF8301}" srcOrd="1" destOrd="0" presId="urn:microsoft.com/office/officeart/2005/8/layout/hierarchy4"/>
    <dgm:cxn modelId="{A6F6B87E-96BC-4283-9BF0-FDFBD30F4E77}" type="presParOf" srcId="{71CB33AC-1548-4E78-8E68-9B9AAFC9D720}" destId="{95A35B0A-EA3E-40C0-9ABA-890945F721DB}" srcOrd="2" destOrd="0" presId="urn:microsoft.com/office/officeart/2005/8/layout/hierarchy4"/>
    <dgm:cxn modelId="{181B3041-C554-4035-89E3-29FEDAD8EF56}" type="presParOf" srcId="{95A35B0A-EA3E-40C0-9ABA-890945F721DB}" destId="{B628D7D8-A9BD-4EF4-8132-1CF9E187C37A}" srcOrd="0" destOrd="0" presId="urn:microsoft.com/office/officeart/2005/8/layout/hierarchy4"/>
    <dgm:cxn modelId="{810A9BC5-3CB6-4F3B-98E3-6748167CDF92}" type="presParOf" srcId="{B628D7D8-A9BD-4EF4-8132-1CF9E187C37A}" destId="{720EBF1A-5743-4FD3-B0E7-EA6329B1FE85}" srcOrd="0" destOrd="0" presId="urn:microsoft.com/office/officeart/2005/8/layout/hierarchy4"/>
    <dgm:cxn modelId="{66722112-2B6C-4F4B-A906-8C00224611DB}" type="presParOf" srcId="{B628D7D8-A9BD-4EF4-8132-1CF9E187C37A}" destId="{A9E88C8E-538B-4C96-A0FD-A1A3934D5C9F}" srcOrd="1" destOrd="0" presId="urn:microsoft.com/office/officeart/2005/8/layout/hierarchy4"/>
    <dgm:cxn modelId="{75815AF2-EF22-4A7E-AB70-3E38A4A7E0BC}" type="presParOf" srcId="{B628D7D8-A9BD-4EF4-8132-1CF9E187C37A}" destId="{9F7835CC-B01E-4E4C-9C7F-02E57EA4B422}" srcOrd="2" destOrd="0" presId="urn:microsoft.com/office/officeart/2005/8/layout/hierarchy4"/>
    <dgm:cxn modelId="{5B30A9D9-5BA6-4BE4-816B-E6CE9AD4AE18}" type="presParOf" srcId="{9F7835CC-B01E-4E4C-9C7F-02E57EA4B422}" destId="{A38073B3-E233-48FE-9AE9-E1853F6226B6}" srcOrd="0" destOrd="0" presId="urn:microsoft.com/office/officeart/2005/8/layout/hierarchy4"/>
    <dgm:cxn modelId="{137A422F-8C48-4967-A7A0-B285F8B2AF3E}" type="presParOf" srcId="{A38073B3-E233-48FE-9AE9-E1853F6226B6}" destId="{AD20BF9E-DE92-40E0-84EC-44094A8AC52F}" srcOrd="0" destOrd="0" presId="urn:microsoft.com/office/officeart/2005/8/layout/hierarchy4"/>
    <dgm:cxn modelId="{57B75A41-F574-42C2-89D8-1A0156F23C7E}" type="presParOf" srcId="{A38073B3-E233-48FE-9AE9-E1853F6226B6}" destId="{D59AC663-1C31-4BDD-874D-90AA776C6D4E}" srcOrd="1" destOrd="0" presId="urn:microsoft.com/office/officeart/2005/8/layout/hierarchy4"/>
    <dgm:cxn modelId="{2735CE51-EF8B-48BC-8EEA-72DE8A17C4FD}" type="presParOf" srcId="{9F7835CC-B01E-4E4C-9C7F-02E57EA4B422}" destId="{BE409EB4-576D-45D5-ACBB-F911A1B94E76}" srcOrd="1" destOrd="0" presId="urn:microsoft.com/office/officeart/2005/8/layout/hierarchy4"/>
    <dgm:cxn modelId="{9846D71F-D4E1-40F0-881C-FEBB4709BBBB}" type="presParOf" srcId="{9F7835CC-B01E-4E4C-9C7F-02E57EA4B422}" destId="{9667C803-02A6-44DF-A6CF-1A044772A324}" srcOrd="2" destOrd="0" presId="urn:microsoft.com/office/officeart/2005/8/layout/hierarchy4"/>
    <dgm:cxn modelId="{BA9FB794-5A62-49B1-BC82-0FEC972D627C}" type="presParOf" srcId="{9667C803-02A6-44DF-A6CF-1A044772A324}" destId="{F248A605-D662-402F-A246-5F64D77E5D21}" srcOrd="0" destOrd="0" presId="urn:microsoft.com/office/officeart/2005/8/layout/hierarchy4"/>
    <dgm:cxn modelId="{68FE19D1-479F-4D89-918E-FC2FB3F02602}" type="presParOf" srcId="{9667C803-02A6-44DF-A6CF-1A044772A324}" destId="{23E6458C-04B2-4E1F-965E-EFB95915507A}" srcOrd="1" destOrd="0" presId="urn:microsoft.com/office/officeart/2005/8/layout/hierarchy4"/>
    <dgm:cxn modelId="{0EB8A065-32AD-41B2-A28F-1A0CD052BDFA}" type="presParOf" srcId="{9F7835CC-B01E-4E4C-9C7F-02E57EA4B422}" destId="{0189C07B-5921-4E10-B24B-2A1A225441B3}" srcOrd="3" destOrd="0" presId="urn:microsoft.com/office/officeart/2005/8/layout/hierarchy4"/>
    <dgm:cxn modelId="{0A965D54-6539-4204-ACD2-936916AEE467}" type="presParOf" srcId="{9F7835CC-B01E-4E4C-9C7F-02E57EA4B422}" destId="{4C6ED072-E8BC-4284-A095-75B5C9FEA043}" srcOrd="4" destOrd="0" presId="urn:microsoft.com/office/officeart/2005/8/layout/hierarchy4"/>
    <dgm:cxn modelId="{05D637B8-E746-4041-BF16-46FD520CEF32}" type="presParOf" srcId="{4C6ED072-E8BC-4284-A095-75B5C9FEA043}" destId="{A0D9FB90-9C9A-4026-B6A4-F73309EB752A}" srcOrd="0" destOrd="0" presId="urn:microsoft.com/office/officeart/2005/8/layout/hierarchy4"/>
    <dgm:cxn modelId="{32D69DDB-06FF-4CE6-82EE-50A497DBBDED}" type="presParOf" srcId="{4C6ED072-E8BC-4284-A095-75B5C9FEA043}" destId="{40B1B8DF-EC69-4CC7-B93F-7C0C9B5CD949}" srcOrd="1" destOrd="0" presId="urn:microsoft.com/office/officeart/2005/8/layout/hierarchy4"/>
    <dgm:cxn modelId="{B1DC58A8-3C8C-492D-B965-34443CD336EA}" type="presParOf" srcId="{95A35B0A-EA3E-40C0-9ABA-890945F721DB}" destId="{400DCC9C-2A01-44F9-B08F-CDABBC74C765}" srcOrd="1" destOrd="0" presId="urn:microsoft.com/office/officeart/2005/8/layout/hierarchy4"/>
    <dgm:cxn modelId="{73A1025E-4FF1-4D6B-960F-220C179AB4D4}" type="presParOf" srcId="{95A35B0A-EA3E-40C0-9ABA-890945F721DB}" destId="{34DDEC8D-F213-4E9D-8C4B-49DF4F8524DD}" srcOrd="2" destOrd="0" presId="urn:microsoft.com/office/officeart/2005/8/layout/hierarchy4"/>
    <dgm:cxn modelId="{5211487B-4347-4CAA-869C-3C33134162AD}" type="presParOf" srcId="{34DDEC8D-F213-4E9D-8C4B-49DF4F8524DD}" destId="{19F00AD5-725C-4CE3-9E63-B9B42DED6C67}" srcOrd="0" destOrd="0" presId="urn:microsoft.com/office/officeart/2005/8/layout/hierarchy4"/>
    <dgm:cxn modelId="{CBFF4925-3DD2-4B57-B7AD-9A6B37E16FA2}" type="presParOf" srcId="{34DDEC8D-F213-4E9D-8C4B-49DF4F8524DD}" destId="{61BC07A9-7709-4787-B97F-47578E45162B}" srcOrd="1" destOrd="0" presId="urn:microsoft.com/office/officeart/2005/8/layout/hierarchy4"/>
    <dgm:cxn modelId="{F0FAA8E3-A4AF-48E9-8C0A-477ED653C24C}" type="presParOf" srcId="{34DDEC8D-F213-4E9D-8C4B-49DF4F8524DD}" destId="{B8FD1975-3A24-4854-8EFB-A5C14699E0C9}" srcOrd="2" destOrd="0" presId="urn:microsoft.com/office/officeart/2005/8/layout/hierarchy4"/>
    <dgm:cxn modelId="{5ABA1174-340E-4585-ACCA-74124F855EBA}" type="presParOf" srcId="{B8FD1975-3A24-4854-8EFB-A5C14699E0C9}" destId="{34B0C9A3-BB60-4905-8B49-55528E94C6E7}" srcOrd="0" destOrd="0" presId="urn:microsoft.com/office/officeart/2005/8/layout/hierarchy4"/>
    <dgm:cxn modelId="{A331F9A3-7DD4-4B90-A0DA-111BC573BFDE}" type="presParOf" srcId="{34B0C9A3-BB60-4905-8B49-55528E94C6E7}" destId="{281B703D-9127-44A2-9387-38516D1CD894}" srcOrd="0" destOrd="0" presId="urn:microsoft.com/office/officeart/2005/8/layout/hierarchy4"/>
    <dgm:cxn modelId="{F6EA4EC1-3D0B-4F8C-8979-7B43F45FF925}" type="presParOf" srcId="{34B0C9A3-BB60-4905-8B49-55528E94C6E7}" destId="{0FDD7866-55BD-4308-A5CD-05825C70C66B}" srcOrd="1" destOrd="0" presId="urn:microsoft.com/office/officeart/2005/8/layout/hierarchy4"/>
    <dgm:cxn modelId="{9B712711-176E-4928-BD15-52A0B94B3E28}" type="presParOf" srcId="{B8FD1975-3A24-4854-8EFB-A5C14699E0C9}" destId="{48DE13BB-EF32-4C32-B082-BBDB8A1064D6}" srcOrd="1" destOrd="0" presId="urn:microsoft.com/office/officeart/2005/8/layout/hierarchy4"/>
    <dgm:cxn modelId="{36662B9E-769A-4127-805F-0E452065CB85}" type="presParOf" srcId="{B8FD1975-3A24-4854-8EFB-A5C14699E0C9}" destId="{38B5B6F3-C10F-4DBF-9F91-428DADF499ED}" srcOrd="2" destOrd="0" presId="urn:microsoft.com/office/officeart/2005/8/layout/hierarchy4"/>
    <dgm:cxn modelId="{759EA86E-7876-447F-A162-D2DE2F85AEB3}" type="presParOf" srcId="{38B5B6F3-C10F-4DBF-9F91-428DADF499ED}" destId="{A664F6F0-A953-45BA-9E95-22F2B30887FD}" srcOrd="0" destOrd="0" presId="urn:microsoft.com/office/officeart/2005/8/layout/hierarchy4"/>
    <dgm:cxn modelId="{DD7E1E54-EFEC-4672-9B13-83F5D1AEC12A}" type="presParOf" srcId="{38B5B6F3-C10F-4DBF-9F91-428DADF499ED}" destId="{211FDD47-AC3A-47C3-8BC1-729E3B220784}" srcOrd="1" destOrd="0" presId="urn:microsoft.com/office/officeart/2005/8/layout/hierarchy4"/>
    <dgm:cxn modelId="{D621D542-0708-49C0-8098-A4E57D32C7D3}" type="presParOf" srcId="{95A35B0A-EA3E-40C0-9ABA-890945F721DB}" destId="{4A6F4E1E-345C-4CC7-8E11-867681F65F96}" srcOrd="3" destOrd="0" presId="urn:microsoft.com/office/officeart/2005/8/layout/hierarchy4"/>
    <dgm:cxn modelId="{851F6877-A36B-4A69-A21F-BE20873F1170}" type="presParOf" srcId="{95A35B0A-EA3E-40C0-9ABA-890945F721DB}" destId="{EAFED9BB-C24B-4DB7-971C-12CDC52698EF}" srcOrd="4" destOrd="0" presId="urn:microsoft.com/office/officeart/2005/8/layout/hierarchy4"/>
    <dgm:cxn modelId="{FE730F4B-F080-439B-BFA1-5F8AA55F4024}" type="presParOf" srcId="{EAFED9BB-C24B-4DB7-971C-12CDC52698EF}" destId="{4AD9CBD3-E9B8-4383-BBA0-DEE321DDF414}" srcOrd="0" destOrd="0" presId="urn:microsoft.com/office/officeart/2005/8/layout/hierarchy4"/>
    <dgm:cxn modelId="{BC902B08-562E-4265-9114-BD464F2F69CE}" type="presParOf" srcId="{EAFED9BB-C24B-4DB7-971C-12CDC52698EF}" destId="{1E28F61B-DABF-4821-9B36-D360AB65FE24}" srcOrd="1" destOrd="0" presId="urn:microsoft.com/office/officeart/2005/8/layout/hierarchy4"/>
    <dgm:cxn modelId="{081DCE6F-6558-448A-BC41-DC24C249857D}" type="presParOf" srcId="{EAFED9BB-C24B-4DB7-971C-12CDC52698EF}" destId="{DA2FE61C-9CE7-4BCF-B0C2-CF243782373D}" srcOrd="2" destOrd="0" presId="urn:microsoft.com/office/officeart/2005/8/layout/hierarchy4"/>
    <dgm:cxn modelId="{5D6D7863-8D41-4BBA-B7F5-D154A591BC56}" type="presParOf" srcId="{DA2FE61C-9CE7-4BCF-B0C2-CF243782373D}" destId="{FCB6B7A7-8B38-41A1-A32A-F831BD284286}" srcOrd="0" destOrd="0" presId="urn:microsoft.com/office/officeart/2005/8/layout/hierarchy4"/>
    <dgm:cxn modelId="{F0012164-73E8-4EA9-AD59-843DE2E5A281}" type="presParOf" srcId="{FCB6B7A7-8B38-41A1-A32A-F831BD284286}" destId="{9E4773BD-094F-474A-8A2F-7A46B4EEEA19}" srcOrd="0" destOrd="0" presId="urn:microsoft.com/office/officeart/2005/8/layout/hierarchy4"/>
    <dgm:cxn modelId="{EF9C08B1-34D2-47D8-88A0-24A0899A3877}" type="presParOf" srcId="{FCB6B7A7-8B38-41A1-A32A-F831BD284286}" destId="{5E506201-11F6-46D5-B14D-3116E93B826E}" srcOrd="1" destOrd="0" presId="urn:microsoft.com/office/officeart/2005/8/layout/hierarchy4"/>
    <dgm:cxn modelId="{FCB6EE47-59F9-486F-ABFA-FF0BB809B39E}" type="presParOf" srcId="{95A35B0A-EA3E-40C0-9ABA-890945F721DB}" destId="{58D8E975-879E-4C1A-BC0A-56F1BC7D2A0F}" srcOrd="5" destOrd="0" presId="urn:microsoft.com/office/officeart/2005/8/layout/hierarchy4"/>
    <dgm:cxn modelId="{CD07FA76-09E6-49AA-A0B0-51A32EE892C1}" type="presParOf" srcId="{95A35B0A-EA3E-40C0-9ABA-890945F721DB}" destId="{F5B25397-2FE5-45F1-9DDD-538FC0EC2D6E}" srcOrd="6" destOrd="0" presId="urn:microsoft.com/office/officeart/2005/8/layout/hierarchy4"/>
    <dgm:cxn modelId="{370291F1-A94A-456E-BF07-8C6B1C9CEEA1}" type="presParOf" srcId="{F5B25397-2FE5-45F1-9DDD-538FC0EC2D6E}" destId="{15531882-5B5F-4C72-B782-44D61F0E5543}" srcOrd="0" destOrd="0" presId="urn:microsoft.com/office/officeart/2005/8/layout/hierarchy4"/>
    <dgm:cxn modelId="{00659EC6-52DB-474D-B064-47A0B295F2EB}" type="presParOf" srcId="{F5B25397-2FE5-45F1-9DDD-538FC0EC2D6E}" destId="{F47DD0FE-56F8-4416-9ACE-39DD1A3A44B0}" srcOrd="1" destOrd="0" presId="urn:microsoft.com/office/officeart/2005/8/layout/hierarchy4"/>
    <dgm:cxn modelId="{1C27C5E3-484E-4356-B9F8-B2922C27D8C1}" type="presParOf" srcId="{F5B25397-2FE5-45F1-9DDD-538FC0EC2D6E}" destId="{584C79F6-B605-4510-BA50-B70F04533197}" srcOrd="2" destOrd="0" presId="urn:microsoft.com/office/officeart/2005/8/layout/hierarchy4"/>
    <dgm:cxn modelId="{5A966BDF-267D-48AC-A620-D23A117B7B88}" type="presParOf" srcId="{584C79F6-B605-4510-BA50-B70F04533197}" destId="{5EF100A0-AC75-46A7-A5E7-1B9393FC8BCE}" srcOrd="0" destOrd="0" presId="urn:microsoft.com/office/officeart/2005/8/layout/hierarchy4"/>
    <dgm:cxn modelId="{DE42A7BB-4F04-45FE-B6E5-03B1C7DA587D}" type="presParOf" srcId="{5EF100A0-AC75-46A7-A5E7-1B9393FC8BCE}" destId="{A990D5F2-3758-495C-8048-0497135A08D9}" srcOrd="0" destOrd="0" presId="urn:microsoft.com/office/officeart/2005/8/layout/hierarchy4"/>
    <dgm:cxn modelId="{DF0CF04A-1129-4C22-BD30-0C68FF84E1B0}" type="presParOf" srcId="{5EF100A0-AC75-46A7-A5E7-1B9393FC8BCE}" destId="{88D0E271-835F-490E-B9FB-AAA2A7675977}" srcOrd="1" destOrd="0" presId="urn:microsoft.com/office/officeart/2005/8/layout/hierarchy4"/>
    <dgm:cxn modelId="{02828D8B-5DC2-40CC-B1FE-97BDF2655785}" type="presParOf" srcId="{95A35B0A-EA3E-40C0-9ABA-890945F721DB}" destId="{DA414468-1197-4EC4-90CD-FDF80972ECD5}" srcOrd="7" destOrd="0" presId="urn:microsoft.com/office/officeart/2005/8/layout/hierarchy4"/>
    <dgm:cxn modelId="{2FB0E10F-51E3-4B6C-ADF0-91E168F39C55}" type="presParOf" srcId="{95A35B0A-EA3E-40C0-9ABA-890945F721DB}" destId="{BA08265E-9E36-47C5-8462-8A4EB800BD08}" srcOrd="8" destOrd="0" presId="urn:microsoft.com/office/officeart/2005/8/layout/hierarchy4"/>
    <dgm:cxn modelId="{85A24C87-1B63-4B95-94E3-0A8DE67DE21F}" type="presParOf" srcId="{BA08265E-9E36-47C5-8462-8A4EB800BD08}" destId="{47BCE434-47C8-4F1F-8458-BCF39DB3FFBE}" srcOrd="0" destOrd="0" presId="urn:microsoft.com/office/officeart/2005/8/layout/hierarchy4"/>
    <dgm:cxn modelId="{23B0C3BA-4240-40C7-8039-94D1D975F992}" type="presParOf" srcId="{BA08265E-9E36-47C5-8462-8A4EB800BD08}" destId="{291A7BC9-59A0-4621-A8BC-954AAFB625C6}" srcOrd="1" destOrd="0" presId="urn:microsoft.com/office/officeart/2005/8/layout/hierarchy4"/>
    <dgm:cxn modelId="{9CB26EF3-A4C6-41F1-BB3B-E5169A49CC15}" type="presParOf" srcId="{BA08265E-9E36-47C5-8462-8A4EB800BD08}" destId="{4E2224B0-0601-4F79-BBEA-1F1FEBCE78EF}" srcOrd="2" destOrd="0" presId="urn:microsoft.com/office/officeart/2005/8/layout/hierarchy4"/>
    <dgm:cxn modelId="{DCC55FE4-37DE-4F67-B28D-0C357CB6EC62}" type="presParOf" srcId="{4E2224B0-0601-4F79-BBEA-1F1FEBCE78EF}" destId="{F1979106-BFD2-4230-AC00-D113D43E0E16}" srcOrd="0" destOrd="0" presId="urn:microsoft.com/office/officeart/2005/8/layout/hierarchy4"/>
    <dgm:cxn modelId="{831DAA07-C178-4E3F-9FFF-59971193B4A5}" type="presParOf" srcId="{F1979106-BFD2-4230-AC00-D113D43E0E16}" destId="{C8BF8AFA-3819-4C0D-8977-15522D27F470}" srcOrd="0" destOrd="0" presId="urn:microsoft.com/office/officeart/2005/8/layout/hierarchy4"/>
    <dgm:cxn modelId="{7E0F9D8D-4993-45FD-8058-3009736F44E3}" type="presParOf" srcId="{F1979106-BFD2-4230-AC00-D113D43E0E16}" destId="{0B913964-CEF9-401B-9FEE-EE90FFB3F5BE}" srcOrd="1" destOrd="0" presId="urn:microsoft.com/office/officeart/2005/8/layout/hierarchy4"/>
    <dgm:cxn modelId="{C6226D70-0358-4738-B8F0-E4C1CD98B869}" type="presParOf" srcId="{4E2224B0-0601-4F79-BBEA-1F1FEBCE78EF}" destId="{447D85D0-9F8B-46D9-9E8F-8A40AE181700}" srcOrd="1" destOrd="0" presId="urn:microsoft.com/office/officeart/2005/8/layout/hierarchy4"/>
    <dgm:cxn modelId="{1A99A4D4-84AE-4026-B739-C83BFAA71F85}" type="presParOf" srcId="{4E2224B0-0601-4F79-BBEA-1F1FEBCE78EF}" destId="{A2927FE5-EE19-45CC-B09B-2CAA48C2F220}" srcOrd="2" destOrd="0" presId="urn:microsoft.com/office/officeart/2005/8/layout/hierarchy4"/>
    <dgm:cxn modelId="{636583A8-D069-424F-B2C8-26BB397B744D}" type="presParOf" srcId="{A2927FE5-EE19-45CC-B09B-2CAA48C2F220}" destId="{BEC86033-5682-4B9A-B238-FE27ECC6108E}" srcOrd="0" destOrd="0" presId="urn:microsoft.com/office/officeart/2005/8/layout/hierarchy4"/>
    <dgm:cxn modelId="{B76ACD0C-6F05-41D8-BA65-A6638C58038C}" type="presParOf" srcId="{A2927FE5-EE19-45CC-B09B-2CAA48C2F220}" destId="{2C708458-BE91-42ED-85A3-45DEFBABEF83}" srcOrd="1" destOrd="0" presId="urn:microsoft.com/office/officeart/2005/8/layout/hierarchy4"/>
    <dgm:cxn modelId="{869ADB2C-CF47-4443-A8B1-EFB43CE234ED}" type="presParOf" srcId="{95A35B0A-EA3E-40C0-9ABA-890945F721DB}" destId="{04EFFC22-8FE2-4917-A962-3E33AE839E85}" srcOrd="9" destOrd="0" presId="urn:microsoft.com/office/officeart/2005/8/layout/hierarchy4"/>
    <dgm:cxn modelId="{C317CA28-AD8E-49AF-9D18-63AC2FDF2316}" type="presParOf" srcId="{95A35B0A-EA3E-40C0-9ABA-890945F721DB}" destId="{138F02DA-F017-4B0A-8BA0-A467B47CAA9A}" srcOrd="10" destOrd="0" presId="urn:microsoft.com/office/officeart/2005/8/layout/hierarchy4"/>
    <dgm:cxn modelId="{A3FD68F8-1B32-452A-AEFB-3F2E064A2E3C}" type="presParOf" srcId="{138F02DA-F017-4B0A-8BA0-A467B47CAA9A}" destId="{CC33E7AA-345A-4940-ABD2-771384C835C7}" srcOrd="0" destOrd="0" presId="urn:microsoft.com/office/officeart/2005/8/layout/hierarchy4"/>
    <dgm:cxn modelId="{95E95D3D-C7BA-4524-AFA6-F60F7D015BA6}" type="presParOf" srcId="{138F02DA-F017-4B0A-8BA0-A467B47CAA9A}" destId="{603A1419-6024-4FA0-9CF5-2A50B77E56FC}" srcOrd="1" destOrd="0" presId="urn:microsoft.com/office/officeart/2005/8/layout/hierarchy4"/>
    <dgm:cxn modelId="{78E940E3-599D-4E8F-AA7E-355AD2B5330C}" type="presParOf" srcId="{138F02DA-F017-4B0A-8BA0-A467B47CAA9A}" destId="{A406DAFB-3DD3-4201-A9AE-04E77E65CA64}" srcOrd="2" destOrd="0" presId="urn:microsoft.com/office/officeart/2005/8/layout/hierarchy4"/>
    <dgm:cxn modelId="{7B98339E-DFFB-466B-AE0C-E53BF31EAA21}" type="presParOf" srcId="{A406DAFB-3DD3-4201-A9AE-04E77E65CA64}" destId="{2014CBB6-C72D-40BE-9DCC-9FF5EFBBD4DE}" srcOrd="0" destOrd="0" presId="urn:microsoft.com/office/officeart/2005/8/layout/hierarchy4"/>
    <dgm:cxn modelId="{09E1934F-72C4-40FE-B984-70F8A2E80D61}" type="presParOf" srcId="{2014CBB6-C72D-40BE-9DCC-9FF5EFBBD4DE}" destId="{161E188E-F8B4-45DD-BD61-8E6D7A71E585}" srcOrd="0" destOrd="0" presId="urn:microsoft.com/office/officeart/2005/8/layout/hierarchy4"/>
    <dgm:cxn modelId="{5F0BC935-C73C-444F-9BA6-7FC49C89CD77}" type="presParOf" srcId="{2014CBB6-C72D-40BE-9DCC-9FF5EFBBD4DE}" destId="{F2D3809C-8131-4A91-8CFF-4EA91A1430DF}" srcOrd="1" destOrd="0" presId="urn:microsoft.com/office/officeart/2005/8/layout/hierarchy4"/>
    <dgm:cxn modelId="{645E7D0E-EA24-4835-A8E6-BB43F3C372E8}" type="presParOf" srcId="{95A35B0A-EA3E-40C0-9ABA-890945F721DB}" destId="{7BF3145B-FCE6-45A4-9AA5-E28CA6E6C83E}" srcOrd="11" destOrd="0" presId="urn:microsoft.com/office/officeart/2005/8/layout/hierarchy4"/>
    <dgm:cxn modelId="{C9C1ED52-7264-4D9B-8426-7DDC89EAC2FB}" type="presParOf" srcId="{95A35B0A-EA3E-40C0-9ABA-890945F721DB}" destId="{53050832-7217-44E7-A4A5-FC5C1076E980}" srcOrd="12" destOrd="0" presId="urn:microsoft.com/office/officeart/2005/8/layout/hierarchy4"/>
    <dgm:cxn modelId="{D39932D1-F0D2-4886-9F5F-5FD359E661FD}" type="presParOf" srcId="{53050832-7217-44E7-A4A5-FC5C1076E980}" destId="{7F25BC29-8801-43C2-9E7B-EDE3E7C9D9E3}" srcOrd="0" destOrd="0" presId="urn:microsoft.com/office/officeart/2005/8/layout/hierarchy4"/>
    <dgm:cxn modelId="{F26EA25D-F20E-4AED-8C2A-10972215D8E7}" type="presParOf" srcId="{53050832-7217-44E7-A4A5-FC5C1076E980}" destId="{5CC77403-3C50-40F3-A47E-C542550D5702}" srcOrd="1" destOrd="0" presId="urn:microsoft.com/office/officeart/2005/8/layout/hierarchy4"/>
    <dgm:cxn modelId="{0E35A39E-2E23-49DF-AFBE-1D25E95E778E}" type="presParOf" srcId="{53050832-7217-44E7-A4A5-FC5C1076E980}" destId="{B48FA1E9-AA24-49C0-A30D-B9A5400CBC5A}" srcOrd="2" destOrd="0" presId="urn:microsoft.com/office/officeart/2005/8/layout/hierarchy4"/>
    <dgm:cxn modelId="{1410902B-9409-4211-BA45-704963464481}" type="presParOf" srcId="{B48FA1E9-AA24-49C0-A30D-B9A5400CBC5A}" destId="{9ACE0A47-FC22-44EF-8FBD-42ABD4DBE317}" srcOrd="0" destOrd="0" presId="urn:microsoft.com/office/officeart/2005/8/layout/hierarchy4"/>
    <dgm:cxn modelId="{99B813BE-220E-40BA-BAC1-AF74483AD7A0}" type="presParOf" srcId="{9ACE0A47-FC22-44EF-8FBD-42ABD4DBE317}" destId="{22865602-BC8E-43FE-94A0-5EB610CF0758}" srcOrd="0" destOrd="0" presId="urn:microsoft.com/office/officeart/2005/8/layout/hierarchy4"/>
    <dgm:cxn modelId="{CE7E884C-8E63-43B6-BCE7-EAEDC31B1F1C}" type="presParOf" srcId="{9ACE0A47-FC22-44EF-8FBD-42ABD4DBE317}" destId="{A40922C0-0EC5-4E87-AC5B-C23354030C2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85D47B-7ADA-46BD-9DE4-C3A1CBA377B7}" type="doc">
      <dgm:prSet loTypeId="urn:microsoft.com/office/officeart/2005/8/layout/hierarchy4" loCatId="relationship" qsTypeId="urn:microsoft.com/office/officeart/2005/8/quickstyle/simple1" qsCatId="simple" csTypeId="urn:microsoft.com/office/officeart/2005/8/colors/colorful3" csCatId="colorful" phldr="1"/>
      <dgm:spPr/>
      <dgm:t>
        <a:bodyPr/>
        <a:lstStyle/>
        <a:p>
          <a:endParaRPr lang="en-NZ"/>
        </a:p>
      </dgm:t>
    </dgm:pt>
    <dgm:pt modelId="{F722A0D5-00FE-481D-8C90-C384DC54621B}">
      <dgm:prSet phldrT="[Text]"/>
      <dgm:spPr/>
      <dgm:t>
        <a:bodyPr/>
        <a:lstStyle/>
        <a:p>
          <a:pPr algn="ctr"/>
          <a:r>
            <a:rPr lang="en-NZ"/>
            <a:t>New Zealand Certificate in Service Skills </a:t>
          </a:r>
        </a:p>
        <a:p>
          <a:pPr algn="ctr"/>
          <a:r>
            <a:rPr lang="en-NZ"/>
            <a:t>(Level 3)</a:t>
          </a:r>
        </a:p>
      </dgm:t>
    </dgm:pt>
    <dgm:pt modelId="{985CA27F-97C1-437A-A298-6322421FBEAF}" type="parTrans" cxnId="{B8382F95-450F-4CC4-94F7-529AE89CCC02}">
      <dgm:prSet/>
      <dgm:spPr/>
      <dgm:t>
        <a:bodyPr/>
        <a:lstStyle/>
        <a:p>
          <a:endParaRPr lang="en-NZ"/>
        </a:p>
      </dgm:t>
    </dgm:pt>
    <dgm:pt modelId="{9FC5E0D3-79AF-4259-9071-E352A249E5F9}" type="sibTrans" cxnId="{B8382F95-450F-4CC4-94F7-529AE89CCC02}">
      <dgm:prSet/>
      <dgm:spPr/>
      <dgm:t>
        <a:bodyPr/>
        <a:lstStyle/>
        <a:p>
          <a:endParaRPr lang="en-NZ"/>
        </a:p>
      </dgm:t>
    </dgm:pt>
    <dgm:pt modelId="{7AF389F2-B4C4-4C66-83E8-D0F251A39D6F}">
      <dgm:prSet phldrT="[Text]"/>
      <dgm:spPr/>
      <dgm:t>
        <a:bodyPr/>
        <a:lstStyle/>
        <a:p>
          <a:pPr algn="ctr">
            <a:buClrTx/>
            <a:buSzTx/>
            <a:buFontTx/>
            <a:buNone/>
          </a:pPr>
          <a:r>
            <a:rPr kumimoji="0" lang="en-NZ" b="1" i="0" u="none" strike="noStrike" cap="none" spc="0" normalizeH="0" baseline="0" noProof="0">
              <a:ln/>
              <a:effectLst/>
              <a:uLnTx/>
              <a:uFillTx/>
              <a:latin typeface="Arial" panose="020B0604020202020204"/>
              <a:ea typeface="+mn-ea"/>
              <a:cs typeface="+mn-cs"/>
            </a:rPr>
            <a:t>GRADUATE PROFILE OUTCOMES</a:t>
          </a:r>
        </a:p>
        <a:p>
          <a:pPr algn="ctr">
            <a:buClrTx/>
            <a:buSzTx/>
            <a:buFontTx/>
            <a:buNone/>
          </a:pPr>
          <a:r>
            <a:rPr kumimoji="0" lang="en-NZ" b="0" i="0" u="none" strike="noStrike" cap="none" spc="0" normalizeH="0" baseline="0" noProof="0">
              <a:ln/>
              <a:effectLst/>
              <a:uLnTx/>
              <a:uFillTx/>
              <a:latin typeface="Arial" panose="020B0604020202020204"/>
              <a:ea typeface="+mn-ea"/>
              <a:cs typeface="+mn-cs"/>
            </a:rPr>
            <a:t>Core skills (20 credits)</a:t>
          </a:r>
        </a:p>
        <a:p>
          <a:pPr algn="ctr">
            <a:buClrTx/>
            <a:buSzTx/>
            <a:buFontTx/>
            <a:buNone/>
          </a:pPr>
          <a:r>
            <a:rPr kumimoji="0" lang="en-NZ" b="0" i="0" u="none" strike="noStrike" cap="none" spc="0" normalizeH="0" baseline="0" noProof="0">
              <a:ln/>
              <a:effectLst/>
              <a:uLnTx/>
              <a:uFillTx/>
              <a:latin typeface="Arial" panose="020B0604020202020204"/>
              <a:ea typeface="+mn-ea"/>
              <a:cs typeface="+mn-cs"/>
            </a:rPr>
            <a:t>Technical Skills (40 credits)</a:t>
          </a:r>
          <a:endParaRPr lang="en-NZ"/>
        </a:p>
      </dgm:t>
    </dgm:pt>
    <dgm:pt modelId="{DAC83B1A-E751-48BD-AECE-B7B89E2DA183}" type="parTrans" cxnId="{87CE1148-E889-4DF8-AA06-8EACF8114C2D}">
      <dgm:prSet/>
      <dgm:spPr/>
      <dgm:t>
        <a:bodyPr/>
        <a:lstStyle/>
        <a:p>
          <a:endParaRPr lang="en-NZ"/>
        </a:p>
      </dgm:t>
    </dgm:pt>
    <dgm:pt modelId="{49EE2F5E-402C-47D5-82F1-5E247B2D019A}" type="sibTrans" cxnId="{87CE1148-E889-4DF8-AA06-8EACF8114C2D}">
      <dgm:prSet/>
      <dgm:spPr/>
      <dgm:t>
        <a:bodyPr/>
        <a:lstStyle/>
        <a:p>
          <a:endParaRPr lang="en-NZ"/>
        </a:p>
      </dgm:t>
    </dgm:pt>
    <dgm:pt modelId="{19FF4043-9128-446D-8DB5-500FEFDFC81F}">
      <dgm:prSet/>
      <dgm:spPr/>
      <dgm:t>
        <a:bodyPr/>
        <a:lstStyle/>
        <a:p>
          <a:r>
            <a:rPr lang="en-NZ"/>
            <a:t>Business</a:t>
          </a:r>
        </a:p>
      </dgm:t>
    </dgm:pt>
    <dgm:pt modelId="{4FD8D7AB-67AB-4905-BF05-31185EE631B5}" type="parTrans" cxnId="{BD08C91D-9E64-4E71-9F7E-80ECA9B41488}">
      <dgm:prSet/>
      <dgm:spPr/>
      <dgm:t>
        <a:bodyPr/>
        <a:lstStyle/>
        <a:p>
          <a:endParaRPr lang="en-NZ"/>
        </a:p>
      </dgm:t>
    </dgm:pt>
    <dgm:pt modelId="{DD07C5B4-33E8-4D8F-BE81-9980911F0DA0}" type="sibTrans" cxnId="{BD08C91D-9E64-4E71-9F7E-80ECA9B41488}">
      <dgm:prSet/>
      <dgm:spPr/>
      <dgm:t>
        <a:bodyPr/>
        <a:lstStyle/>
        <a:p>
          <a:endParaRPr lang="en-NZ"/>
        </a:p>
      </dgm:t>
    </dgm:pt>
    <dgm:pt modelId="{D871376D-6D2C-4B14-87B1-FF3739F9FDF4}">
      <dgm:prSet/>
      <dgm:spPr/>
      <dgm:t>
        <a:bodyPr/>
        <a:lstStyle/>
        <a:p>
          <a:r>
            <a:rPr lang="en-NZ"/>
            <a:t>New Zealand Certificate in Business (Administration and Technology) (Level 3) 60 credits </a:t>
          </a:r>
        </a:p>
      </dgm:t>
    </dgm:pt>
    <dgm:pt modelId="{AFD25D7E-50CD-4E3B-B6A9-2FE0740F9BB7}" type="parTrans" cxnId="{7B1C7349-BF33-4A09-BCDA-7C82E56C0EB2}">
      <dgm:prSet/>
      <dgm:spPr/>
      <dgm:t>
        <a:bodyPr/>
        <a:lstStyle/>
        <a:p>
          <a:endParaRPr lang="en-NZ"/>
        </a:p>
      </dgm:t>
    </dgm:pt>
    <dgm:pt modelId="{7616EC63-3A17-4846-B9DB-47D631BF20EA}" type="sibTrans" cxnId="{7B1C7349-BF33-4A09-BCDA-7C82E56C0EB2}">
      <dgm:prSet/>
      <dgm:spPr/>
      <dgm:t>
        <a:bodyPr/>
        <a:lstStyle/>
        <a:p>
          <a:endParaRPr lang="en-NZ"/>
        </a:p>
      </dgm:t>
    </dgm:pt>
    <dgm:pt modelId="{4DC90257-1C0D-4C8F-8E97-2EB0FDD14CD0}">
      <dgm:prSet/>
      <dgm:spPr/>
      <dgm:t>
        <a:bodyPr/>
        <a:lstStyle/>
        <a:p>
          <a:r>
            <a:rPr lang="en-NZ"/>
            <a:t>New Zealand Certificate in Business (Introduction to Team Leadership) (Level 3) 60 credits </a:t>
          </a:r>
        </a:p>
      </dgm:t>
    </dgm:pt>
    <dgm:pt modelId="{B20F204C-7D76-4352-AF16-416200E74F5C}" type="parTrans" cxnId="{C24EC4E1-A5F8-458C-A37A-68A79848617A}">
      <dgm:prSet/>
      <dgm:spPr/>
      <dgm:t>
        <a:bodyPr/>
        <a:lstStyle/>
        <a:p>
          <a:endParaRPr lang="en-NZ"/>
        </a:p>
      </dgm:t>
    </dgm:pt>
    <dgm:pt modelId="{B1CB6A6C-21F7-4222-845C-A7BD2FAA5E1F}" type="sibTrans" cxnId="{C24EC4E1-A5F8-458C-A37A-68A79848617A}">
      <dgm:prSet/>
      <dgm:spPr/>
      <dgm:t>
        <a:bodyPr/>
        <a:lstStyle/>
        <a:p>
          <a:endParaRPr lang="en-NZ"/>
        </a:p>
      </dgm:t>
    </dgm:pt>
    <dgm:pt modelId="{45EC22A6-0772-48E2-B261-8AC99D85CC65}" type="pres">
      <dgm:prSet presAssocID="{3885D47B-7ADA-46BD-9DE4-C3A1CBA377B7}" presName="Name0" presStyleCnt="0">
        <dgm:presLayoutVars>
          <dgm:chPref val="1"/>
          <dgm:dir/>
          <dgm:animOne val="branch"/>
          <dgm:animLvl val="lvl"/>
          <dgm:resizeHandles/>
        </dgm:presLayoutVars>
      </dgm:prSet>
      <dgm:spPr/>
    </dgm:pt>
    <dgm:pt modelId="{A3BCBDB9-4D38-4FB4-9CBF-421B6EA74EA7}" type="pres">
      <dgm:prSet presAssocID="{F722A0D5-00FE-481D-8C90-C384DC54621B}" presName="vertOne" presStyleCnt="0"/>
      <dgm:spPr/>
    </dgm:pt>
    <dgm:pt modelId="{4BAE7F8E-32EB-4AF3-94B5-B1D53E41EA98}" type="pres">
      <dgm:prSet presAssocID="{F722A0D5-00FE-481D-8C90-C384DC54621B}" presName="txOne" presStyleLbl="node0" presStyleIdx="0" presStyleCnt="1">
        <dgm:presLayoutVars>
          <dgm:chPref val="3"/>
        </dgm:presLayoutVars>
      </dgm:prSet>
      <dgm:spPr/>
    </dgm:pt>
    <dgm:pt modelId="{8D922751-A68C-4087-B73C-0ADBB073A3D7}" type="pres">
      <dgm:prSet presAssocID="{F722A0D5-00FE-481D-8C90-C384DC54621B}" presName="parTransOne" presStyleCnt="0"/>
      <dgm:spPr/>
    </dgm:pt>
    <dgm:pt modelId="{BEB0F4FF-A401-4CAF-A3E7-3B0231604024}" type="pres">
      <dgm:prSet presAssocID="{F722A0D5-00FE-481D-8C90-C384DC54621B}" presName="horzOne" presStyleCnt="0"/>
      <dgm:spPr/>
    </dgm:pt>
    <dgm:pt modelId="{71CB33AC-1548-4E78-8E68-9B9AAFC9D720}" type="pres">
      <dgm:prSet presAssocID="{7AF389F2-B4C4-4C66-83E8-D0F251A39D6F}" presName="vertTwo" presStyleCnt="0"/>
      <dgm:spPr/>
    </dgm:pt>
    <dgm:pt modelId="{4E010B02-810B-405B-A00F-51A31DB4EDF7}" type="pres">
      <dgm:prSet presAssocID="{7AF389F2-B4C4-4C66-83E8-D0F251A39D6F}" presName="txTwo" presStyleLbl="node2" presStyleIdx="0" presStyleCnt="1">
        <dgm:presLayoutVars>
          <dgm:chPref val="3"/>
        </dgm:presLayoutVars>
      </dgm:prSet>
      <dgm:spPr/>
    </dgm:pt>
    <dgm:pt modelId="{6053770C-1629-4D24-89D9-9C9129CF8301}" type="pres">
      <dgm:prSet presAssocID="{7AF389F2-B4C4-4C66-83E8-D0F251A39D6F}" presName="parTransTwo" presStyleCnt="0"/>
      <dgm:spPr/>
    </dgm:pt>
    <dgm:pt modelId="{95A35B0A-EA3E-40C0-9ABA-890945F721DB}" type="pres">
      <dgm:prSet presAssocID="{7AF389F2-B4C4-4C66-83E8-D0F251A39D6F}" presName="horzTwo" presStyleCnt="0"/>
      <dgm:spPr/>
    </dgm:pt>
    <dgm:pt modelId="{34DDEC8D-F213-4E9D-8C4B-49DF4F8524DD}" type="pres">
      <dgm:prSet presAssocID="{19FF4043-9128-446D-8DB5-500FEFDFC81F}" presName="vertThree" presStyleCnt="0"/>
      <dgm:spPr/>
    </dgm:pt>
    <dgm:pt modelId="{19F00AD5-725C-4CE3-9E63-B9B42DED6C67}" type="pres">
      <dgm:prSet presAssocID="{19FF4043-9128-446D-8DB5-500FEFDFC81F}" presName="txThree" presStyleLbl="node3" presStyleIdx="0" presStyleCnt="1">
        <dgm:presLayoutVars>
          <dgm:chPref val="3"/>
        </dgm:presLayoutVars>
      </dgm:prSet>
      <dgm:spPr/>
    </dgm:pt>
    <dgm:pt modelId="{61BC07A9-7709-4787-B97F-47578E45162B}" type="pres">
      <dgm:prSet presAssocID="{19FF4043-9128-446D-8DB5-500FEFDFC81F}" presName="parTransThree" presStyleCnt="0"/>
      <dgm:spPr/>
    </dgm:pt>
    <dgm:pt modelId="{B8FD1975-3A24-4854-8EFB-A5C14699E0C9}" type="pres">
      <dgm:prSet presAssocID="{19FF4043-9128-446D-8DB5-500FEFDFC81F}" presName="horzThree" presStyleCnt="0"/>
      <dgm:spPr/>
    </dgm:pt>
    <dgm:pt modelId="{34B0C9A3-BB60-4905-8B49-55528E94C6E7}" type="pres">
      <dgm:prSet presAssocID="{D871376D-6D2C-4B14-87B1-FF3739F9FDF4}" presName="vertFour" presStyleCnt="0">
        <dgm:presLayoutVars>
          <dgm:chPref val="3"/>
        </dgm:presLayoutVars>
      </dgm:prSet>
      <dgm:spPr/>
    </dgm:pt>
    <dgm:pt modelId="{281B703D-9127-44A2-9387-38516D1CD894}" type="pres">
      <dgm:prSet presAssocID="{D871376D-6D2C-4B14-87B1-FF3739F9FDF4}" presName="txFour" presStyleLbl="node4" presStyleIdx="0" presStyleCnt="2">
        <dgm:presLayoutVars>
          <dgm:chPref val="3"/>
        </dgm:presLayoutVars>
      </dgm:prSet>
      <dgm:spPr/>
    </dgm:pt>
    <dgm:pt modelId="{0FDD7866-55BD-4308-A5CD-05825C70C66B}" type="pres">
      <dgm:prSet presAssocID="{D871376D-6D2C-4B14-87B1-FF3739F9FDF4}" presName="horzFour" presStyleCnt="0"/>
      <dgm:spPr/>
    </dgm:pt>
    <dgm:pt modelId="{48DE13BB-EF32-4C32-B082-BBDB8A1064D6}" type="pres">
      <dgm:prSet presAssocID="{7616EC63-3A17-4846-B9DB-47D631BF20EA}" presName="sibSpaceFour" presStyleCnt="0"/>
      <dgm:spPr/>
    </dgm:pt>
    <dgm:pt modelId="{38B5B6F3-C10F-4DBF-9F91-428DADF499ED}" type="pres">
      <dgm:prSet presAssocID="{4DC90257-1C0D-4C8F-8E97-2EB0FDD14CD0}" presName="vertFour" presStyleCnt="0">
        <dgm:presLayoutVars>
          <dgm:chPref val="3"/>
        </dgm:presLayoutVars>
      </dgm:prSet>
      <dgm:spPr/>
    </dgm:pt>
    <dgm:pt modelId="{A664F6F0-A953-45BA-9E95-22F2B30887FD}" type="pres">
      <dgm:prSet presAssocID="{4DC90257-1C0D-4C8F-8E97-2EB0FDD14CD0}" presName="txFour" presStyleLbl="node4" presStyleIdx="1" presStyleCnt="2">
        <dgm:presLayoutVars>
          <dgm:chPref val="3"/>
        </dgm:presLayoutVars>
      </dgm:prSet>
      <dgm:spPr/>
    </dgm:pt>
    <dgm:pt modelId="{211FDD47-AC3A-47C3-8BC1-729E3B220784}" type="pres">
      <dgm:prSet presAssocID="{4DC90257-1C0D-4C8F-8E97-2EB0FDD14CD0}" presName="horzFour" presStyleCnt="0"/>
      <dgm:spPr/>
    </dgm:pt>
  </dgm:ptLst>
  <dgm:cxnLst>
    <dgm:cxn modelId="{BD08C91D-9E64-4E71-9F7E-80ECA9B41488}" srcId="{7AF389F2-B4C4-4C66-83E8-D0F251A39D6F}" destId="{19FF4043-9128-446D-8DB5-500FEFDFC81F}" srcOrd="0" destOrd="0" parTransId="{4FD8D7AB-67AB-4905-BF05-31185EE631B5}" sibTransId="{DD07C5B4-33E8-4D8F-BE81-9980911F0DA0}"/>
    <dgm:cxn modelId="{87CE1148-E889-4DF8-AA06-8EACF8114C2D}" srcId="{F722A0D5-00FE-481D-8C90-C384DC54621B}" destId="{7AF389F2-B4C4-4C66-83E8-D0F251A39D6F}" srcOrd="0" destOrd="0" parTransId="{DAC83B1A-E751-48BD-AECE-B7B89E2DA183}" sibTransId="{49EE2F5E-402C-47D5-82F1-5E247B2D019A}"/>
    <dgm:cxn modelId="{7B1C7349-BF33-4A09-BCDA-7C82E56C0EB2}" srcId="{19FF4043-9128-446D-8DB5-500FEFDFC81F}" destId="{D871376D-6D2C-4B14-87B1-FF3739F9FDF4}" srcOrd="0" destOrd="0" parTransId="{AFD25D7E-50CD-4E3B-B6A9-2FE0740F9BB7}" sibTransId="{7616EC63-3A17-4846-B9DB-47D631BF20EA}"/>
    <dgm:cxn modelId="{A0A25D55-8F86-4B35-9021-7F35079ACB4A}" type="presOf" srcId="{D871376D-6D2C-4B14-87B1-FF3739F9FDF4}" destId="{281B703D-9127-44A2-9387-38516D1CD894}" srcOrd="0" destOrd="0" presId="urn:microsoft.com/office/officeart/2005/8/layout/hierarchy4"/>
    <dgm:cxn modelId="{7BC3028A-52DE-4A52-89A5-D31F66010300}" type="presOf" srcId="{4DC90257-1C0D-4C8F-8E97-2EB0FDD14CD0}" destId="{A664F6F0-A953-45BA-9E95-22F2B30887FD}" srcOrd="0" destOrd="0" presId="urn:microsoft.com/office/officeart/2005/8/layout/hierarchy4"/>
    <dgm:cxn modelId="{B8382F95-450F-4CC4-94F7-529AE89CCC02}" srcId="{3885D47B-7ADA-46BD-9DE4-C3A1CBA377B7}" destId="{F722A0D5-00FE-481D-8C90-C384DC54621B}" srcOrd="0" destOrd="0" parTransId="{985CA27F-97C1-437A-A298-6322421FBEAF}" sibTransId="{9FC5E0D3-79AF-4259-9071-E352A249E5F9}"/>
    <dgm:cxn modelId="{707500A3-7AF0-4570-883C-E43FD0F1124C}" type="presOf" srcId="{19FF4043-9128-446D-8DB5-500FEFDFC81F}" destId="{19F00AD5-725C-4CE3-9E63-B9B42DED6C67}" srcOrd="0" destOrd="0" presId="urn:microsoft.com/office/officeart/2005/8/layout/hierarchy4"/>
    <dgm:cxn modelId="{E010A9B2-753E-4193-80D6-23AB8BC3DBCC}" type="presOf" srcId="{3885D47B-7ADA-46BD-9DE4-C3A1CBA377B7}" destId="{45EC22A6-0772-48E2-B261-8AC99D85CC65}" srcOrd="0" destOrd="0" presId="urn:microsoft.com/office/officeart/2005/8/layout/hierarchy4"/>
    <dgm:cxn modelId="{C337DEC1-DEAF-4298-8B3C-61FA3872AC2F}" type="presOf" srcId="{F722A0D5-00FE-481D-8C90-C384DC54621B}" destId="{4BAE7F8E-32EB-4AF3-94B5-B1D53E41EA98}" srcOrd="0" destOrd="0" presId="urn:microsoft.com/office/officeart/2005/8/layout/hierarchy4"/>
    <dgm:cxn modelId="{3B13DCD2-E8F4-4C86-B654-52A3194C97C6}" type="presOf" srcId="{7AF389F2-B4C4-4C66-83E8-D0F251A39D6F}" destId="{4E010B02-810B-405B-A00F-51A31DB4EDF7}" srcOrd="0" destOrd="0" presId="urn:microsoft.com/office/officeart/2005/8/layout/hierarchy4"/>
    <dgm:cxn modelId="{C24EC4E1-A5F8-458C-A37A-68A79848617A}" srcId="{19FF4043-9128-446D-8DB5-500FEFDFC81F}" destId="{4DC90257-1C0D-4C8F-8E97-2EB0FDD14CD0}" srcOrd="1" destOrd="0" parTransId="{B20F204C-7D76-4352-AF16-416200E74F5C}" sibTransId="{B1CB6A6C-21F7-4222-845C-A7BD2FAA5E1F}"/>
    <dgm:cxn modelId="{4369F4BE-253D-4B97-AD90-1D368D76731B}" type="presParOf" srcId="{45EC22A6-0772-48E2-B261-8AC99D85CC65}" destId="{A3BCBDB9-4D38-4FB4-9CBF-421B6EA74EA7}" srcOrd="0" destOrd="0" presId="urn:microsoft.com/office/officeart/2005/8/layout/hierarchy4"/>
    <dgm:cxn modelId="{AAF91AAB-09F8-4CE5-ACE5-3C8AAE60D46D}" type="presParOf" srcId="{A3BCBDB9-4D38-4FB4-9CBF-421B6EA74EA7}" destId="{4BAE7F8E-32EB-4AF3-94B5-B1D53E41EA98}" srcOrd="0" destOrd="0" presId="urn:microsoft.com/office/officeart/2005/8/layout/hierarchy4"/>
    <dgm:cxn modelId="{BF6892E9-2F7A-4F17-946A-6D3CB0107F86}" type="presParOf" srcId="{A3BCBDB9-4D38-4FB4-9CBF-421B6EA74EA7}" destId="{8D922751-A68C-4087-B73C-0ADBB073A3D7}" srcOrd="1" destOrd="0" presId="urn:microsoft.com/office/officeart/2005/8/layout/hierarchy4"/>
    <dgm:cxn modelId="{F4DD6018-8C30-43DC-AD9D-B58436AFF41E}" type="presParOf" srcId="{A3BCBDB9-4D38-4FB4-9CBF-421B6EA74EA7}" destId="{BEB0F4FF-A401-4CAF-A3E7-3B0231604024}" srcOrd="2" destOrd="0" presId="urn:microsoft.com/office/officeart/2005/8/layout/hierarchy4"/>
    <dgm:cxn modelId="{82A46F6E-9EAE-4333-A124-4919E3959A08}" type="presParOf" srcId="{BEB0F4FF-A401-4CAF-A3E7-3B0231604024}" destId="{71CB33AC-1548-4E78-8E68-9B9AAFC9D720}" srcOrd="0" destOrd="0" presId="urn:microsoft.com/office/officeart/2005/8/layout/hierarchy4"/>
    <dgm:cxn modelId="{872F73BA-4A9A-42FB-BBE9-364A50374419}" type="presParOf" srcId="{71CB33AC-1548-4E78-8E68-9B9AAFC9D720}" destId="{4E010B02-810B-405B-A00F-51A31DB4EDF7}" srcOrd="0" destOrd="0" presId="urn:microsoft.com/office/officeart/2005/8/layout/hierarchy4"/>
    <dgm:cxn modelId="{4AB451D8-DA59-4066-AAEE-CDE19DF5B128}" type="presParOf" srcId="{71CB33AC-1548-4E78-8E68-9B9AAFC9D720}" destId="{6053770C-1629-4D24-89D9-9C9129CF8301}" srcOrd="1" destOrd="0" presId="urn:microsoft.com/office/officeart/2005/8/layout/hierarchy4"/>
    <dgm:cxn modelId="{A6F6B87E-96BC-4283-9BF0-FDFBD30F4E77}" type="presParOf" srcId="{71CB33AC-1548-4E78-8E68-9B9AAFC9D720}" destId="{95A35B0A-EA3E-40C0-9ABA-890945F721DB}" srcOrd="2" destOrd="0" presId="urn:microsoft.com/office/officeart/2005/8/layout/hierarchy4"/>
    <dgm:cxn modelId="{73A1025E-4FF1-4D6B-960F-220C179AB4D4}" type="presParOf" srcId="{95A35B0A-EA3E-40C0-9ABA-890945F721DB}" destId="{34DDEC8D-F213-4E9D-8C4B-49DF4F8524DD}" srcOrd="0" destOrd="0" presId="urn:microsoft.com/office/officeart/2005/8/layout/hierarchy4"/>
    <dgm:cxn modelId="{5211487B-4347-4CAA-869C-3C33134162AD}" type="presParOf" srcId="{34DDEC8D-F213-4E9D-8C4B-49DF4F8524DD}" destId="{19F00AD5-725C-4CE3-9E63-B9B42DED6C67}" srcOrd="0" destOrd="0" presId="urn:microsoft.com/office/officeart/2005/8/layout/hierarchy4"/>
    <dgm:cxn modelId="{CBFF4925-3DD2-4B57-B7AD-9A6B37E16FA2}" type="presParOf" srcId="{34DDEC8D-F213-4E9D-8C4B-49DF4F8524DD}" destId="{61BC07A9-7709-4787-B97F-47578E45162B}" srcOrd="1" destOrd="0" presId="urn:microsoft.com/office/officeart/2005/8/layout/hierarchy4"/>
    <dgm:cxn modelId="{F0FAA8E3-A4AF-48E9-8C0A-477ED653C24C}" type="presParOf" srcId="{34DDEC8D-F213-4E9D-8C4B-49DF4F8524DD}" destId="{B8FD1975-3A24-4854-8EFB-A5C14699E0C9}" srcOrd="2" destOrd="0" presId="urn:microsoft.com/office/officeart/2005/8/layout/hierarchy4"/>
    <dgm:cxn modelId="{5ABA1174-340E-4585-ACCA-74124F855EBA}" type="presParOf" srcId="{B8FD1975-3A24-4854-8EFB-A5C14699E0C9}" destId="{34B0C9A3-BB60-4905-8B49-55528E94C6E7}" srcOrd="0" destOrd="0" presId="urn:microsoft.com/office/officeart/2005/8/layout/hierarchy4"/>
    <dgm:cxn modelId="{A331F9A3-7DD4-4B90-A0DA-111BC573BFDE}" type="presParOf" srcId="{34B0C9A3-BB60-4905-8B49-55528E94C6E7}" destId="{281B703D-9127-44A2-9387-38516D1CD894}" srcOrd="0" destOrd="0" presId="urn:microsoft.com/office/officeart/2005/8/layout/hierarchy4"/>
    <dgm:cxn modelId="{F6EA4EC1-3D0B-4F8C-8979-7B43F45FF925}" type="presParOf" srcId="{34B0C9A3-BB60-4905-8B49-55528E94C6E7}" destId="{0FDD7866-55BD-4308-A5CD-05825C70C66B}" srcOrd="1" destOrd="0" presId="urn:microsoft.com/office/officeart/2005/8/layout/hierarchy4"/>
    <dgm:cxn modelId="{9B712711-176E-4928-BD15-52A0B94B3E28}" type="presParOf" srcId="{B8FD1975-3A24-4854-8EFB-A5C14699E0C9}" destId="{48DE13BB-EF32-4C32-B082-BBDB8A1064D6}" srcOrd="1" destOrd="0" presId="urn:microsoft.com/office/officeart/2005/8/layout/hierarchy4"/>
    <dgm:cxn modelId="{36662B9E-769A-4127-805F-0E452065CB85}" type="presParOf" srcId="{B8FD1975-3A24-4854-8EFB-A5C14699E0C9}" destId="{38B5B6F3-C10F-4DBF-9F91-428DADF499ED}" srcOrd="2" destOrd="0" presId="urn:microsoft.com/office/officeart/2005/8/layout/hierarchy4"/>
    <dgm:cxn modelId="{759EA86E-7876-447F-A162-D2DE2F85AEB3}" type="presParOf" srcId="{38B5B6F3-C10F-4DBF-9F91-428DADF499ED}" destId="{A664F6F0-A953-45BA-9E95-22F2B30887FD}" srcOrd="0" destOrd="0" presId="urn:microsoft.com/office/officeart/2005/8/layout/hierarchy4"/>
    <dgm:cxn modelId="{DD7E1E54-EFEC-4672-9B13-83F5D1AEC12A}" type="presParOf" srcId="{38B5B6F3-C10F-4DBF-9F91-428DADF499ED}" destId="{211FDD47-AC3A-47C3-8BC1-729E3B22078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E7F8E-32EB-4AF3-94B5-B1D53E41EA98}">
      <dsp:nvSpPr>
        <dsp:cNvPr id="0" name=""/>
        <dsp:cNvSpPr/>
      </dsp:nvSpPr>
      <dsp:spPr>
        <a:xfrm>
          <a:off x="4796" y="445"/>
          <a:ext cx="10598110" cy="104275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NZ" sz="2500" kern="1200"/>
            <a:t>New Zealand Certificate in Service Skills </a:t>
          </a:r>
        </a:p>
        <a:p>
          <a:pPr marL="0" lvl="0" indent="0" algn="ctr" defTabSz="1111250">
            <a:lnSpc>
              <a:spcPct val="90000"/>
            </a:lnSpc>
            <a:spcBef>
              <a:spcPct val="0"/>
            </a:spcBef>
            <a:spcAft>
              <a:spcPct val="35000"/>
            </a:spcAft>
            <a:buNone/>
          </a:pPr>
          <a:r>
            <a:rPr lang="en-NZ" sz="2500" kern="1200"/>
            <a:t>(Level 3)</a:t>
          </a:r>
        </a:p>
      </dsp:txBody>
      <dsp:txXfrm>
        <a:off x="35337" y="30986"/>
        <a:ext cx="10537028" cy="981677"/>
      </dsp:txXfrm>
    </dsp:sp>
    <dsp:sp modelId="{4E010B02-810B-405B-A00F-51A31DB4EDF7}">
      <dsp:nvSpPr>
        <dsp:cNvPr id="0" name=""/>
        <dsp:cNvSpPr/>
      </dsp:nvSpPr>
      <dsp:spPr>
        <a:xfrm>
          <a:off x="4796" y="1178515"/>
          <a:ext cx="10598110" cy="104275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ClrTx/>
            <a:buSzTx/>
            <a:buFontTx/>
            <a:buNone/>
          </a:pPr>
          <a:r>
            <a:rPr kumimoji="0" lang="en-NZ" sz="1700" b="1" i="0" u="none" strike="noStrike" kern="1200" cap="none" spc="0" normalizeH="0" baseline="0" noProof="0" dirty="0">
              <a:ln/>
              <a:effectLst/>
              <a:uLnTx/>
              <a:uFillTx/>
              <a:latin typeface="Arial" panose="020B0604020202020204"/>
              <a:ea typeface="+mn-ea"/>
              <a:cs typeface="+mn-cs"/>
            </a:rPr>
            <a:t>GRADUATE PROFILE OUTCOMES</a:t>
          </a:r>
        </a:p>
        <a:p>
          <a:pPr marL="0" lvl="0" indent="0" algn="ctr" defTabSz="755650">
            <a:lnSpc>
              <a:spcPct val="90000"/>
            </a:lnSpc>
            <a:spcBef>
              <a:spcPct val="0"/>
            </a:spcBef>
            <a:spcAft>
              <a:spcPct val="35000"/>
            </a:spcAft>
            <a:buClrTx/>
            <a:buSzTx/>
            <a:buFontTx/>
            <a:buNone/>
          </a:pPr>
          <a:r>
            <a:rPr kumimoji="0" lang="en-NZ" sz="1700" b="0" i="0" u="none" strike="noStrike" kern="1200" cap="none" spc="0" normalizeH="0" baseline="0" noProof="0" dirty="0">
              <a:ln/>
              <a:effectLst/>
              <a:uLnTx/>
              <a:uFillTx/>
              <a:latin typeface="Arial" panose="020B0604020202020204"/>
              <a:ea typeface="+mn-ea"/>
              <a:cs typeface="+mn-cs"/>
            </a:rPr>
            <a:t>Core skills (20 credits)</a:t>
          </a:r>
        </a:p>
        <a:p>
          <a:pPr marL="0" lvl="0" indent="0" algn="ctr" defTabSz="755650">
            <a:lnSpc>
              <a:spcPct val="90000"/>
            </a:lnSpc>
            <a:spcBef>
              <a:spcPct val="0"/>
            </a:spcBef>
            <a:spcAft>
              <a:spcPct val="35000"/>
            </a:spcAft>
            <a:buClrTx/>
            <a:buSzTx/>
            <a:buFontTx/>
            <a:buNone/>
          </a:pPr>
          <a:r>
            <a:rPr kumimoji="0" lang="en-NZ" sz="1700" b="0" i="0" u="none" strike="noStrike" kern="1200" cap="none" spc="0" normalizeH="0" baseline="0" noProof="0" dirty="0">
              <a:ln/>
              <a:effectLst/>
              <a:uLnTx/>
              <a:uFillTx/>
              <a:latin typeface="Arial" panose="020B0604020202020204"/>
              <a:ea typeface="+mn-ea"/>
              <a:cs typeface="+mn-cs"/>
            </a:rPr>
            <a:t>Technical and </a:t>
          </a:r>
          <a:r>
            <a:rPr kumimoji="0" lang="en-NZ" sz="1700" b="0" i="0" u="none" strike="noStrike" kern="1200" cap="none" spc="0" normalizeH="0" baseline="0" noProof="0">
              <a:ln/>
              <a:effectLst/>
              <a:uLnTx/>
              <a:uFillTx/>
              <a:latin typeface="Arial" panose="020B0604020202020204"/>
              <a:ea typeface="+mn-ea"/>
              <a:cs typeface="+mn-cs"/>
            </a:rPr>
            <a:t>Sector Specific </a:t>
          </a:r>
          <a:r>
            <a:rPr kumimoji="0" lang="en-NZ" sz="1700" b="0" i="0" u="none" strike="noStrike" kern="1200" cap="none" spc="0" normalizeH="0" baseline="0" noProof="0" dirty="0">
              <a:ln/>
              <a:effectLst/>
              <a:uLnTx/>
              <a:uFillTx/>
              <a:latin typeface="Arial" panose="020B0604020202020204"/>
              <a:ea typeface="+mn-ea"/>
              <a:cs typeface="+mn-cs"/>
            </a:rPr>
            <a:t>Skills (40 credits)</a:t>
          </a:r>
          <a:endParaRPr lang="en-NZ" sz="1700" kern="1200" dirty="0"/>
        </a:p>
      </dsp:txBody>
      <dsp:txXfrm>
        <a:off x="35337" y="1209056"/>
        <a:ext cx="10537028" cy="981677"/>
      </dsp:txXfrm>
    </dsp:sp>
    <dsp:sp modelId="{720EBF1A-5743-4FD3-B0E7-EA6329B1FE85}">
      <dsp:nvSpPr>
        <dsp:cNvPr id="0" name=""/>
        <dsp:cNvSpPr/>
      </dsp:nvSpPr>
      <dsp:spPr>
        <a:xfrm>
          <a:off x="4796" y="2356585"/>
          <a:ext cx="2843988" cy="104275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NZ" sz="1500" kern="1200"/>
            <a:t>Retail</a:t>
          </a:r>
        </a:p>
      </dsp:txBody>
      <dsp:txXfrm>
        <a:off x="35337" y="2387126"/>
        <a:ext cx="2782906" cy="981677"/>
      </dsp:txXfrm>
    </dsp:sp>
    <dsp:sp modelId="{AD20BF9E-DE92-40E0-84EC-44094A8AC52F}">
      <dsp:nvSpPr>
        <dsp:cNvPr id="0" name=""/>
        <dsp:cNvSpPr/>
      </dsp:nvSpPr>
      <dsp:spPr>
        <a:xfrm>
          <a:off x="4796" y="3534655"/>
          <a:ext cx="934907" cy="10427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NZ" sz="800" kern="1200"/>
            <a:t>New Zealand Certificate in Retail (Level 3) 60 Credits </a:t>
          </a:r>
        </a:p>
      </dsp:txBody>
      <dsp:txXfrm>
        <a:off x="32178" y="3562037"/>
        <a:ext cx="880143" cy="987995"/>
      </dsp:txXfrm>
    </dsp:sp>
    <dsp:sp modelId="{F248A605-D662-402F-A246-5F64D77E5D21}">
      <dsp:nvSpPr>
        <dsp:cNvPr id="0" name=""/>
        <dsp:cNvSpPr/>
      </dsp:nvSpPr>
      <dsp:spPr>
        <a:xfrm>
          <a:off x="959336" y="3534655"/>
          <a:ext cx="934907" cy="10427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NZ" sz="800" kern="1200"/>
            <a:t>New Zealand Certificate in Distribution (Level 3) with optional Strand in Mechanised Goods Handling 60-75 Credits </a:t>
          </a:r>
        </a:p>
      </dsp:txBody>
      <dsp:txXfrm>
        <a:off x="986718" y="3562037"/>
        <a:ext cx="880143" cy="987995"/>
      </dsp:txXfrm>
    </dsp:sp>
    <dsp:sp modelId="{A0D9FB90-9C9A-4026-B6A4-F73309EB752A}">
      <dsp:nvSpPr>
        <dsp:cNvPr id="0" name=""/>
        <dsp:cNvSpPr/>
      </dsp:nvSpPr>
      <dsp:spPr>
        <a:xfrm>
          <a:off x="1913877" y="3534655"/>
          <a:ext cx="934907" cy="10427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NZ" sz="800" kern="1200"/>
            <a:t>New Zealand Certificate in Sales (Level 3) 70 Credits </a:t>
          </a:r>
        </a:p>
      </dsp:txBody>
      <dsp:txXfrm>
        <a:off x="1941259" y="3562037"/>
        <a:ext cx="880143" cy="987995"/>
      </dsp:txXfrm>
    </dsp:sp>
    <dsp:sp modelId="{19F00AD5-725C-4CE3-9E63-B9B42DED6C67}">
      <dsp:nvSpPr>
        <dsp:cNvPr id="0" name=""/>
        <dsp:cNvSpPr/>
      </dsp:nvSpPr>
      <dsp:spPr>
        <a:xfrm>
          <a:off x="2888050" y="2356585"/>
          <a:ext cx="1889447" cy="104275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NZ" sz="1500" kern="1200"/>
            <a:t>Business</a:t>
          </a:r>
        </a:p>
      </dsp:txBody>
      <dsp:txXfrm>
        <a:off x="2918591" y="2387126"/>
        <a:ext cx="1828365" cy="981677"/>
      </dsp:txXfrm>
    </dsp:sp>
    <dsp:sp modelId="{281B703D-9127-44A2-9387-38516D1CD894}">
      <dsp:nvSpPr>
        <dsp:cNvPr id="0" name=""/>
        <dsp:cNvSpPr/>
      </dsp:nvSpPr>
      <dsp:spPr>
        <a:xfrm>
          <a:off x="2888050" y="3534655"/>
          <a:ext cx="934907" cy="10427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NZ" sz="800" kern="1200"/>
            <a:t>New Zealand Certificate in Business (Administration and Technology) (Level 3) 60 credits </a:t>
          </a:r>
        </a:p>
      </dsp:txBody>
      <dsp:txXfrm>
        <a:off x="2915432" y="3562037"/>
        <a:ext cx="880143" cy="987995"/>
      </dsp:txXfrm>
    </dsp:sp>
    <dsp:sp modelId="{A664F6F0-A953-45BA-9E95-22F2B30887FD}">
      <dsp:nvSpPr>
        <dsp:cNvPr id="0" name=""/>
        <dsp:cNvSpPr/>
      </dsp:nvSpPr>
      <dsp:spPr>
        <a:xfrm>
          <a:off x="3842591" y="3534655"/>
          <a:ext cx="934907" cy="10427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NZ" sz="800" kern="1200"/>
            <a:t>New Zealand Certificate in Business (Introduction to Team Leadership) (Level 3) 60 credits </a:t>
          </a:r>
        </a:p>
      </dsp:txBody>
      <dsp:txXfrm>
        <a:off x="3869973" y="3562037"/>
        <a:ext cx="880143" cy="987995"/>
      </dsp:txXfrm>
    </dsp:sp>
    <dsp:sp modelId="{4AD9CBD3-E9B8-4383-BBA0-DEE321DDF414}">
      <dsp:nvSpPr>
        <dsp:cNvPr id="0" name=""/>
        <dsp:cNvSpPr/>
      </dsp:nvSpPr>
      <dsp:spPr>
        <a:xfrm>
          <a:off x="4816764" y="2356585"/>
          <a:ext cx="934907" cy="104275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NZ" sz="1500" kern="1200"/>
            <a:t>Contact centre</a:t>
          </a:r>
        </a:p>
      </dsp:txBody>
      <dsp:txXfrm>
        <a:off x="4844146" y="2383967"/>
        <a:ext cx="880143" cy="987995"/>
      </dsp:txXfrm>
    </dsp:sp>
    <dsp:sp modelId="{9E4773BD-094F-474A-8A2F-7A46B4EEEA19}">
      <dsp:nvSpPr>
        <dsp:cNvPr id="0" name=""/>
        <dsp:cNvSpPr/>
      </dsp:nvSpPr>
      <dsp:spPr>
        <a:xfrm>
          <a:off x="4816764" y="3534655"/>
          <a:ext cx="934907" cy="10427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NZ" sz="800" kern="1200"/>
            <a:t>New Zealand Certificate in Contact Centres (Level 3) 65 Credits </a:t>
          </a:r>
        </a:p>
      </dsp:txBody>
      <dsp:txXfrm>
        <a:off x="4844146" y="3562037"/>
        <a:ext cx="880143" cy="987995"/>
      </dsp:txXfrm>
    </dsp:sp>
    <dsp:sp modelId="{15531882-5B5F-4C72-B782-44D61F0E5543}">
      <dsp:nvSpPr>
        <dsp:cNvPr id="0" name=""/>
        <dsp:cNvSpPr/>
      </dsp:nvSpPr>
      <dsp:spPr>
        <a:xfrm>
          <a:off x="5790938" y="2356585"/>
          <a:ext cx="934907" cy="104275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NZ" sz="1500" kern="1200"/>
            <a:t>Security</a:t>
          </a:r>
        </a:p>
      </dsp:txBody>
      <dsp:txXfrm>
        <a:off x="5818320" y="2383967"/>
        <a:ext cx="880143" cy="987995"/>
      </dsp:txXfrm>
    </dsp:sp>
    <dsp:sp modelId="{A990D5F2-3758-495C-8048-0497135A08D9}">
      <dsp:nvSpPr>
        <dsp:cNvPr id="0" name=""/>
        <dsp:cNvSpPr/>
      </dsp:nvSpPr>
      <dsp:spPr>
        <a:xfrm>
          <a:off x="5790938" y="3534655"/>
          <a:ext cx="934907" cy="10427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NZ" sz="800" kern="1200"/>
            <a:t>New Zealand Certificate in Security (Foundation) (Level 3) 60 Credits </a:t>
          </a:r>
        </a:p>
      </dsp:txBody>
      <dsp:txXfrm>
        <a:off x="5818320" y="3562037"/>
        <a:ext cx="880143" cy="987995"/>
      </dsp:txXfrm>
    </dsp:sp>
    <dsp:sp modelId="{47BCE434-47C8-4F1F-8458-BCF39DB3FFBE}">
      <dsp:nvSpPr>
        <dsp:cNvPr id="0" name=""/>
        <dsp:cNvSpPr/>
      </dsp:nvSpPr>
      <dsp:spPr>
        <a:xfrm>
          <a:off x="6765111" y="2356585"/>
          <a:ext cx="1889447" cy="104275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NZ" sz="1500" kern="1200"/>
            <a:t>Tourism and travel services</a:t>
          </a:r>
        </a:p>
      </dsp:txBody>
      <dsp:txXfrm>
        <a:off x="6795652" y="2387126"/>
        <a:ext cx="1828365" cy="981677"/>
      </dsp:txXfrm>
    </dsp:sp>
    <dsp:sp modelId="{C8BF8AFA-3819-4C0D-8977-15522D27F470}">
      <dsp:nvSpPr>
        <dsp:cNvPr id="0" name=""/>
        <dsp:cNvSpPr/>
      </dsp:nvSpPr>
      <dsp:spPr>
        <a:xfrm>
          <a:off x="6765111" y="3534655"/>
          <a:ext cx="934907" cy="10427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NZ" sz="800" kern="1200"/>
            <a:t>New Zealand Certificate in Accommodation (Level 3) with strands in Housekeeping, Portering, and Reception 40 Credits </a:t>
          </a:r>
        </a:p>
      </dsp:txBody>
      <dsp:txXfrm>
        <a:off x="6792493" y="3562037"/>
        <a:ext cx="880143" cy="987995"/>
      </dsp:txXfrm>
    </dsp:sp>
    <dsp:sp modelId="{BEC86033-5682-4B9A-B238-FE27ECC6108E}">
      <dsp:nvSpPr>
        <dsp:cNvPr id="0" name=""/>
        <dsp:cNvSpPr/>
      </dsp:nvSpPr>
      <dsp:spPr>
        <a:xfrm>
          <a:off x="7719652" y="3534655"/>
          <a:ext cx="934907" cy="10427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NZ" sz="800" kern="1200"/>
            <a:t>New Zealand Certificate in Tourism (Level 3) with strands in Aviation, Tourism and Travel, and Visitor Experience 40-60 Credits </a:t>
          </a:r>
        </a:p>
      </dsp:txBody>
      <dsp:txXfrm>
        <a:off x="7747034" y="3562037"/>
        <a:ext cx="880143" cy="987995"/>
      </dsp:txXfrm>
    </dsp:sp>
    <dsp:sp modelId="{CC33E7AA-345A-4940-ABD2-771384C835C7}">
      <dsp:nvSpPr>
        <dsp:cNvPr id="0" name=""/>
        <dsp:cNvSpPr/>
      </dsp:nvSpPr>
      <dsp:spPr>
        <a:xfrm>
          <a:off x="8693825" y="2356585"/>
          <a:ext cx="934907" cy="104275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NZ" sz="1500" kern="1200"/>
            <a:t>Catering</a:t>
          </a:r>
        </a:p>
      </dsp:txBody>
      <dsp:txXfrm>
        <a:off x="8721207" y="2383967"/>
        <a:ext cx="880143" cy="987995"/>
      </dsp:txXfrm>
    </dsp:sp>
    <dsp:sp modelId="{161E188E-F8B4-45DD-BD61-8E6D7A71E585}">
      <dsp:nvSpPr>
        <dsp:cNvPr id="0" name=""/>
        <dsp:cNvSpPr/>
      </dsp:nvSpPr>
      <dsp:spPr>
        <a:xfrm>
          <a:off x="8693825" y="3534655"/>
          <a:ext cx="934907" cy="10427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NZ" sz="800" kern="1200"/>
            <a:t>New Zealand Certificate in Catering Services (Level 3) 40 Credits </a:t>
          </a:r>
        </a:p>
      </dsp:txBody>
      <dsp:txXfrm>
        <a:off x="8721207" y="3562037"/>
        <a:ext cx="880143" cy="987995"/>
      </dsp:txXfrm>
    </dsp:sp>
    <dsp:sp modelId="{7F25BC29-8801-43C2-9E7B-EDE3E7C9D9E3}">
      <dsp:nvSpPr>
        <dsp:cNvPr id="0" name=""/>
        <dsp:cNvSpPr/>
      </dsp:nvSpPr>
      <dsp:spPr>
        <a:xfrm>
          <a:off x="9667999" y="2356585"/>
          <a:ext cx="934907" cy="104275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NZ" sz="1500" kern="1200"/>
            <a:t>Cleaning</a:t>
          </a:r>
        </a:p>
      </dsp:txBody>
      <dsp:txXfrm>
        <a:off x="9695381" y="2383967"/>
        <a:ext cx="880143" cy="987995"/>
      </dsp:txXfrm>
    </dsp:sp>
    <dsp:sp modelId="{22865602-BC8E-43FE-94A0-5EB610CF0758}">
      <dsp:nvSpPr>
        <dsp:cNvPr id="0" name=""/>
        <dsp:cNvSpPr/>
      </dsp:nvSpPr>
      <dsp:spPr>
        <a:xfrm>
          <a:off x="9667999" y="3534655"/>
          <a:ext cx="934907" cy="10427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NZ" sz="800" kern="1200"/>
            <a:t>New Zealand Certificate in Cleaning (Level 3) with optional strands in Specialist Cleaning, and Supervision 45-55 Credits </a:t>
          </a:r>
        </a:p>
      </dsp:txBody>
      <dsp:txXfrm>
        <a:off x="9695381" y="3562037"/>
        <a:ext cx="880143" cy="987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AE7F8E-32EB-4AF3-94B5-B1D53E41EA98}">
      <dsp:nvSpPr>
        <dsp:cNvPr id="0" name=""/>
        <dsp:cNvSpPr/>
      </dsp:nvSpPr>
      <dsp:spPr>
        <a:xfrm>
          <a:off x="1882" y="445"/>
          <a:ext cx="10603937" cy="104275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NZ" sz="2500" kern="1200"/>
            <a:t>New Zealand Certificate in Service Skills </a:t>
          </a:r>
        </a:p>
        <a:p>
          <a:pPr marL="0" lvl="0" indent="0" algn="ctr" defTabSz="1111250">
            <a:lnSpc>
              <a:spcPct val="90000"/>
            </a:lnSpc>
            <a:spcBef>
              <a:spcPct val="0"/>
            </a:spcBef>
            <a:spcAft>
              <a:spcPct val="35000"/>
            </a:spcAft>
            <a:buNone/>
          </a:pPr>
          <a:r>
            <a:rPr lang="en-NZ" sz="2500" kern="1200"/>
            <a:t>(Level 3)</a:t>
          </a:r>
        </a:p>
      </dsp:txBody>
      <dsp:txXfrm>
        <a:off x="32423" y="30986"/>
        <a:ext cx="10542855" cy="981677"/>
      </dsp:txXfrm>
    </dsp:sp>
    <dsp:sp modelId="{4E010B02-810B-405B-A00F-51A31DB4EDF7}">
      <dsp:nvSpPr>
        <dsp:cNvPr id="0" name=""/>
        <dsp:cNvSpPr/>
      </dsp:nvSpPr>
      <dsp:spPr>
        <a:xfrm>
          <a:off x="1882" y="1178515"/>
          <a:ext cx="10603937" cy="104275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ClrTx/>
            <a:buSzTx/>
            <a:buFontTx/>
            <a:buNone/>
          </a:pPr>
          <a:r>
            <a:rPr kumimoji="0" lang="en-NZ" sz="1700" b="1" i="0" u="none" strike="noStrike" kern="1200" cap="none" spc="0" normalizeH="0" baseline="0" noProof="0">
              <a:ln/>
              <a:effectLst/>
              <a:uLnTx/>
              <a:uFillTx/>
              <a:latin typeface="Arial" panose="020B0604020202020204"/>
              <a:ea typeface="+mn-ea"/>
              <a:cs typeface="+mn-cs"/>
            </a:rPr>
            <a:t>GRADUATE PROFILE OUTCOMES</a:t>
          </a:r>
        </a:p>
        <a:p>
          <a:pPr marL="0" lvl="0" indent="0" algn="ctr" defTabSz="755650">
            <a:lnSpc>
              <a:spcPct val="90000"/>
            </a:lnSpc>
            <a:spcBef>
              <a:spcPct val="0"/>
            </a:spcBef>
            <a:spcAft>
              <a:spcPct val="35000"/>
            </a:spcAft>
            <a:buClrTx/>
            <a:buSzTx/>
            <a:buFontTx/>
            <a:buNone/>
          </a:pPr>
          <a:r>
            <a:rPr kumimoji="0" lang="en-NZ" sz="1700" b="0" i="0" u="none" strike="noStrike" kern="1200" cap="none" spc="0" normalizeH="0" baseline="0" noProof="0">
              <a:ln/>
              <a:effectLst/>
              <a:uLnTx/>
              <a:uFillTx/>
              <a:latin typeface="Arial" panose="020B0604020202020204"/>
              <a:ea typeface="+mn-ea"/>
              <a:cs typeface="+mn-cs"/>
            </a:rPr>
            <a:t>Core skills (20 credits)</a:t>
          </a:r>
        </a:p>
        <a:p>
          <a:pPr marL="0" lvl="0" indent="0" algn="ctr" defTabSz="755650">
            <a:lnSpc>
              <a:spcPct val="90000"/>
            </a:lnSpc>
            <a:spcBef>
              <a:spcPct val="0"/>
            </a:spcBef>
            <a:spcAft>
              <a:spcPct val="35000"/>
            </a:spcAft>
            <a:buClrTx/>
            <a:buSzTx/>
            <a:buFontTx/>
            <a:buNone/>
          </a:pPr>
          <a:r>
            <a:rPr kumimoji="0" lang="en-NZ" sz="1700" b="0" i="0" u="none" strike="noStrike" kern="1200" cap="none" spc="0" normalizeH="0" baseline="0" noProof="0">
              <a:ln/>
              <a:effectLst/>
              <a:uLnTx/>
              <a:uFillTx/>
              <a:latin typeface="Arial" panose="020B0604020202020204"/>
              <a:ea typeface="+mn-ea"/>
              <a:cs typeface="+mn-cs"/>
            </a:rPr>
            <a:t>Technical Skills (40 credits)</a:t>
          </a:r>
          <a:endParaRPr lang="en-NZ" sz="1700" kern="1200"/>
        </a:p>
      </dsp:txBody>
      <dsp:txXfrm>
        <a:off x="32423" y="1209056"/>
        <a:ext cx="10542855" cy="981677"/>
      </dsp:txXfrm>
    </dsp:sp>
    <dsp:sp modelId="{19F00AD5-725C-4CE3-9E63-B9B42DED6C67}">
      <dsp:nvSpPr>
        <dsp:cNvPr id="0" name=""/>
        <dsp:cNvSpPr/>
      </dsp:nvSpPr>
      <dsp:spPr>
        <a:xfrm>
          <a:off x="1882" y="2356585"/>
          <a:ext cx="10603937" cy="104275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a:t>Business</a:t>
          </a:r>
        </a:p>
      </dsp:txBody>
      <dsp:txXfrm>
        <a:off x="32423" y="2387126"/>
        <a:ext cx="10542855" cy="981677"/>
      </dsp:txXfrm>
    </dsp:sp>
    <dsp:sp modelId="{281B703D-9127-44A2-9387-38516D1CD894}">
      <dsp:nvSpPr>
        <dsp:cNvPr id="0" name=""/>
        <dsp:cNvSpPr/>
      </dsp:nvSpPr>
      <dsp:spPr>
        <a:xfrm>
          <a:off x="1882" y="3534655"/>
          <a:ext cx="5246876" cy="10427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a:t>New Zealand Certificate in Business (Administration and Technology) (Level 3) 60 credits </a:t>
          </a:r>
        </a:p>
      </dsp:txBody>
      <dsp:txXfrm>
        <a:off x="32423" y="3565196"/>
        <a:ext cx="5185794" cy="981677"/>
      </dsp:txXfrm>
    </dsp:sp>
    <dsp:sp modelId="{A664F6F0-A953-45BA-9E95-22F2B30887FD}">
      <dsp:nvSpPr>
        <dsp:cNvPr id="0" name=""/>
        <dsp:cNvSpPr/>
      </dsp:nvSpPr>
      <dsp:spPr>
        <a:xfrm>
          <a:off x="5358943" y="3534655"/>
          <a:ext cx="5246876" cy="1042759"/>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NZ" sz="1700" kern="1200"/>
            <a:t>New Zealand Certificate in Business (Introduction to Team Leadership) (Level 3) 60 credits </a:t>
          </a:r>
        </a:p>
      </dsp:txBody>
      <dsp:txXfrm>
        <a:off x="5389484" y="3565196"/>
        <a:ext cx="5185794" cy="9816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11CEB3-E0D1-4057-9D78-010D290D6728}" type="datetimeFigureOut">
              <a:rPr lang="en-NZ" smtClean="0"/>
              <a:t>16/02/2025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850DCF-55FF-46E2-ADAB-B744AA65F304}" type="slidenum">
              <a:rPr lang="en-NZ" smtClean="0"/>
              <a:t>‹#›</a:t>
            </a:fld>
            <a:endParaRPr lang="en-NZ"/>
          </a:p>
        </p:txBody>
      </p:sp>
    </p:spTree>
    <p:extLst>
      <p:ext uri="{BB962C8B-B14F-4D97-AF65-F5344CB8AC3E}">
        <p14:creationId xmlns:p14="http://schemas.microsoft.com/office/powerpoint/2010/main" val="3530185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D9850DCF-55FF-46E2-ADAB-B744AA65F304}" type="slidenum">
              <a:rPr lang="en-NZ" smtClean="0"/>
              <a:t>2</a:t>
            </a:fld>
            <a:endParaRPr lang="en-NZ"/>
          </a:p>
        </p:txBody>
      </p:sp>
    </p:spTree>
    <p:extLst>
      <p:ext uri="{BB962C8B-B14F-4D97-AF65-F5344CB8AC3E}">
        <p14:creationId xmlns:p14="http://schemas.microsoft.com/office/powerpoint/2010/main" val="3823619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E5010-9684-107C-BFD3-5D1869CAC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6E994-4958-E3B4-998C-BBDBA03BB2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1AE2F5-9806-EA54-4707-1FA39EC1EC09}"/>
              </a:ext>
            </a:extLst>
          </p:cNvPr>
          <p:cNvSpPr>
            <a:spLocks noGrp="1"/>
          </p:cNvSpPr>
          <p:nvPr>
            <p:ph type="body" idx="1"/>
          </p:nvPr>
        </p:nvSpPr>
        <p:spPr/>
        <p:txBody>
          <a:bodyPr/>
          <a:lstStyle/>
          <a:p>
            <a:endParaRPr lang="en-NZ" dirty="0">
              <a:latin typeface="Arial" panose="020B0604020202020204" pitchFamily="34" charset="0"/>
              <a:cs typeface="Arial" panose="020B0604020202020204" pitchFamily="34" charset="0"/>
            </a:endParaRPr>
          </a:p>
        </p:txBody>
      </p:sp>
      <p:sp>
        <p:nvSpPr>
          <p:cNvPr id="4" name="Header Placeholder 3">
            <a:extLst>
              <a:ext uri="{FF2B5EF4-FFF2-40B4-BE49-F238E27FC236}">
                <a16:creationId xmlns:a16="http://schemas.microsoft.com/office/drawing/2014/main" id="{CCA0D3DB-AA93-3A3C-9572-2A85EEFBA8C4}"/>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D4512B7-60B2-17C3-6435-D33D6EA1F64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4B74192-1FA1-A1AB-94FF-57DEC579E4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2202FE-E444-8B45-AF44-6ABDFC1C80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536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5EADA-C3D5-E255-16BD-881C2946A1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76B44-7D29-9336-8DAA-95FFAAA95E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4BE3BA-0A6A-2793-5FF7-73EBB1A142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1" dirty="0">
              <a:solidFill>
                <a:srgbClr val="1A1A1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t>These skill standards and the common core micro credential have also been designed to meet the outcomes of the some existing Level 3 qualifications, including Retail Level 3</a:t>
            </a:r>
          </a:p>
          <a:p>
            <a:pPr algn="l" rtl="0"/>
            <a:endParaRPr lang="en-NZ" b="1" i="0" dirty="0">
              <a:solidFill>
                <a:srgbClr val="000000"/>
              </a:solidFill>
              <a:effectLst/>
              <a:latin typeface="tahoma" panose="020B0604030504040204" pitchFamily="34" charset="0"/>
            </a:endParaRPr>
          </a:p>
          <a:p>
            <a:pPr algn="l" rtl="0"/>
            <a:r>
              <a:rPr lang="en-NZ" b="1" i="0" dirty="0">
                <a:solidFill>
                  <a:srgbClr val="000000"/>
                </a:solidFill>
                <a:effectLst/>
                <a:latin typeface="tahoma" panose="020B0604030504040204" pitchFamily="34" charset="0"/>
              </a:rPr>
              <a:t>Individuals will be able to demonstrate their competence in delivering quality customer service, resolving issues, and working collaboratively within a team.</a:t>
            </a:r>
          </a:p>
          <a:p>
            <a:pPr algn="l" rtl="0"/>
            <a:endParaRPr lang="en-NZ" b="1" i="0" dirty="0">
              <a:solidFill>
                <a:srgbClr val="000000"/>
              </a:solidFill>
              <a:effectLst/>
              <a:latin typeface="tahoma" panose="020B0604030504040204" pitchFamily="34" charset="0"/>
            </a:endParaRPr>
          </a:p>
          <a:p>
            <a:pPr algn="l" rtl="0"/>
            <a:r>
              <a:rPr lang="en-NZ" b="1" i="0" dirty="0">
                <a:solidFill>
                  <a:srgbClr val="000000"/>
                </a:solidFill>
                <a:effectLst/>
                <a:latin typeface="tahoma" panose="020B0604030504040204" pitchFamily="34" charset="0"/>
              </a:rPr>
              <a:t>This micro-credential equips them with effective communication techniques, problem-solving skills, adaptability in service delivery, professionalism and ethical behaviour, knowledge of customer service best practices, and the ability to leverage technology.</a:t>
            </a:r>
          </a:p>
          <a:p>
            <a:pPr algn="l" rtl="0"/>
            <a:endParaRPr lang="en-NZ" b="1" i="0" dirty="0">
              <a:solidFill>
                <a:srgbClr val="000000"/>
              </a:solidFill>
              <a:effectLst/>
              <a:latin typeface="tahoma" panose="020B0604030504040204" pitchFamily="34" charset="0"/>
            </a:endParaRPr>
          </a:p>
          <a:p>
            <a:pPr algn="l" rtl="0"/>
            <a:r>
              <a:rPr lang="en-NZ" b="1" i="0" dirty="0">
                <a:solidFill>
                  <a:srgbClr val="000000"/>
                </a:solidFill>
                <a:effectLst/>
                <a:latin typeface="tahoma" panose="020B0604030504040204" pitchFamily="34" charset="0"/>
              </a:rPr>
              <a:t>Individuals will be able to work as part of an effective team to foster a safe, sustainable, and productive workplace by enhancing collaboration, workplace culture and team performance, personal responsibility and behaviour, and task management and execution.</a:t>
            </a:r>
          </a:p>
          <a:p>
            <a:pPr algn="l" rtl="0"/>
            <a:endParaRPr lang="en-NZ" b="1" i="0" dirty="0">
              <a:solidFill>
                <a:srgbClr val="000000"/>
              </a:solidFill>
              <a:effectLst/>
              <a:latin typeface="tahoma" panose="020B0604030504040204" pitchFamily="34" charset="0"/>
            </a:endParaRPr>
          </a:p>
          <a:p>
            <a:r>
              <a:rPr lang="en-NZ" b="1" dirty="0"/>
              <a:t>We see this micro credential as covering what was common across many of the Level three qualifications that </a:t>
            </a:r>
            <a:r>
              <a:rPr lang="en-NZ" b="1" dirty="0" err="1"/>
              <a:t>Ringa</a:t>
            </a:r>
            <a:r>
              <a:rPr lang="en-NZ" b="1" dirty="0"/>
              <a:t> Hora has coverage for.</a:t>
            </a:r>
          </a:p>
          <a:p>
            <a:endParaRPr lang="en-NZ" b="1" dirty="0"/>
          </a:p>
          <a:p>
            <a:r>
              <a:rPr lang="en-NZ" b="1" dirty="0"/>
              <a:t>The idea is that this will increase employers' confidence that an individual with this micro credential has the core skills and knowledge that can be applied across different roles in different sectors.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endParaRPr lang="en-NZ" dirty="0"/>
          </a:p>
          <a:p>
            <a:endParaRPr lang="en-NZ"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sp>
        <p:nvSpPr>
          <p:cNvPr id="4" name="Header Placeholder 3">
            <a:extLst>
              <a:ext uri="{FF2B5EF4-FFF2-40B4-BE49-F238E27FC236}">
                <a16:creationId xmlns:a16="http://schemas.microsoft.com/office/drawing/2014/main" id="{5BE2A5AC-4F54-72D7-B5AE-A5C29E82430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8FA772D5-0014-5F0F-FDBD-9E68C69874D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2C7B45C-347E-297B-2FA1-B20B6D028F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2202FE-E444-8B45-AF44-6ABDFC1C80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137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3A853-EFB7-E066-7B47-7FB81BE8E7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A17881-97C2-056A-B7A0-2C27C4CBB2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2A2E6-7068-9377-8DEB-45719F66D4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1" dirty="0">
              <a:solidFill>
                <a:srgbClr val="1A1A1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t>These skill standards and the common core micro credential have also been designed to meet the outcomes of the some existing Level 3 qualifications, for example Retail Level 3</a:t>
            </a: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t>This fits well with NZQA’s latest guidance on Stacking Micro-Credentials. </a:t>
            </a:r>
          </a:p>
          <a:p>
            <a:endParaRPr lang="en-NZ" dirty="0"/>
          </a:p>
          <a:p>
            <a:pPr algn="l" rtl="0"/>
            <a:endParaRPr lang="en-NZ" b="1" i="0" dirty="0">
              <a:solidFill>
                <a:srgbClr val="000000"/>
              </a:solidFill>
              <a:effectLst/>
              <a:latin typeface="tahoma" panose="020B0604030504040204" pitchFamily="34" charset="0"/>
            </a:endParaRPr>
          </a:p>
          <a:p>
            <a:endParaRPr lang="en-NZ" dirty="0"/>
          </a:p>
          <a:p>
            <a:endParaRPr lang="en-NZ"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sp>
        <p:nvSpPr>
          <p:cNvPr id="4" name="Header Placeholder 3">
            <a:extLst>
              <a:ext uri="{FF2B5EF4-FFF2-40B4-BE49-F238E27FC236}">
                <a16:creationId xmlns:a16="http://schemas.microsoft.com/office/drawing/2014/main" id="{BF80D18E-A485-4BC9-9506-5B5C3936A7EF}"/>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6DC9A49-372A-0129-782A-FD7F832A0AD6}"/>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8AF6A28-69C0-4050-F843-34D5E883E8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2202FE-E444-8B45-AF44-6ABDFC1C80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052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3A853-EFB7-E066-7B47-7FB81BE8E7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A17881-97C2-056A-B7A0-2C27C4CBB2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2A2E6-7068-9377-8DEB-45719F66D4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1" dirty="0">
              <a:solidFill>
                <a:srgbClr val="1A1A1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t>These skill standards and the common core micro credential have also been designed to meet the outcomes of the some existing Level 3 qualifications, for example Retail Level 3</a:t>
            </a:r>
          </a:p>
          <a:p>
            <a:pPr algn="l" rtl="0"/>
            <a:endParaRPr lang="en-NZ" b="1" i="0" dirty="0">
              <a:solidFill>
                <a:srgbClr val="000000"/>
              </a:solidFill>
              <a:effectLst/>
              <a:latin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This fits well with NZQA’s latest guidance on Stacking Micro-Credentials. </a:t>
            </a:r>
          </a:p>
          <a:p>
            <a:endParaRPr lang="en-NZ" dirty="0"/>
          </a:p>
          <a:p>
            <a:pPr algn="l" rtl="0"/>
            <a:endParaRPr lang="en-NZ" b="1" i="0" dirty="0">
              <a:solidFill>
                <a:srgbClr val="000000"/>
              </a:solidFill>
              <a:effectLst/>
              <a:latin typeface="tahoma" panose="020B0604030504040204" pitchFamily="34" charset="0"/>
            </a:endParaRPr>
          </a:p>
          <a:p>
            <a:endParaRPr lang="en-NZ" dirty="0"/>
          </a:p>
          <a:p>
            <a:endParaRPr lang="en-NZ"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sp>
        <p:nvSpPr>
          <p:cNvPr id="4" name="Header Placeholder 3">
            <a:extLst>
              <a:ext uri="{FF2B5EF4-FFF2-40B4-BE49-F238E27FC236}">
                <a16:creationId xmlns:a16="http://schemas.microsoft.com/office/drawing/2014/main" id="{BF80D18E-A485-4BC9-9506-5B5C3936A7EF}"/>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6DC9A49-372A-0129-782A-FD7F832A0AD6}"/>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8AF6A28-69C0-4050-F843-34D5E883E8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2202FE-E444-8B45-AF44-6ABDFC1C80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137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So what happens if someone completes this New Zealand Certificate in Retail and wants to work in Catering Services, and be </a:t>
            </a:r>
            <a:r>
              <a:rPr lang="en-NZ" err="1"/>
              <a:t>credentialised</a:t>
            </a:r>
            <a:r>
              <a:rPr lang="en-NZ"/>
              <a:t> in this occupation?</a:t>
            </a:r>
          </a:p>
          <a:p>
            <a:endParaRPr lang="en-NZ"/>
          </a:p>
          <a:p>
            <a:r>
              <a:rPr lang="en-NZ"/>
              <a:t>Currently they would have to start from scratch, and complete an entire programme leading to the New Zealand Certificate in Catering Services – 40 credits worth, </a:t>
            </a:r>
          </a:p>
          <a:p>
            <a:endParaRPr lang="en-NZ"/>
          </a:p>
          <a:p>
            <a:pPr marL="0" marR="0" lvl="0" indent="0" algn="l" defTabSz="914400" rtl="0" eaLnBrk="1" fontAlgn="auto" latinLnBrk="0" hangingPunct="1">
              <a:lnSpc>
                <a:spcPct val="100000"/>
              </a:lnSpc>
              <a:spcBef>
                <a:spcPts val="0"/>
              </a:spcBef>
              <a:spcAft>
                <a:spcPts val="0"/>
              </a:spcAft>
              <a:buClrTx/>
              <a:buSzTx/>
              <a:buFontTx/>
              <a:buNone/>
              <a:tabLst/>
              <a:defRPr/>
            </a:pPr>
            <a:r>
              <a:rPr lang="en-NZ"/>
              <a:t>The learner will already have the common core micro credential and a retail micro credential…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a:p>
          <a:p>
            <a:pPr marL="0" marR="0" lvl="0" indent="0" algn="l" defTabSz="914400" rtl="0" eaLnBrk="1" fontAlgn="auto" latinLnBrk="0" hangingPunct="1">
              <a:lnSpc>
                <a:spcPct val="100000"/>
              </a:lnSpc>
              <a:spcBef>
                <a:spcPts val="0"/>
              </a:spcBef>
              <a:spcAft>
                <a:spcPts val="0"/>
              </a:spcAft>
              <a:buClrTx/>
              <a:buSzTx/>
              <a:buFontTx/>
              <a:buNone/>
              <a:tabLst/>
              <a:defRPr/>
            </a:pPr>
            <a:r>
              <a:rPr lang="en-NZ"/>
              <a:t>Recognition of transferable skills is facilitated via the skill standards and micro credentials, so someone in this scenario would only have to complete appropriate skill standards to obtain a Catering Services Micro credential, and not have to redo the common core, to obtain the same overall learning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a:p>
          <a:p>
            <a:r>
              <a:rPr lang="en-NZ"/>
              <a:t>Taking this further, using the proposed New Zealand Certificate in Service Skills as a base qualification, completed in a Retail context, the learner would just have to complete a </a:t>
            </a:r>
            <a:r>
              <a:rPr lang="en-NZ" sz="1200" b="1">
                <a:solidFill>
                  <a:schemeClr val="tx1"/>
                </a:solidFill>
              </a:rPr>
              <a:t>Catering Services micro-credential, rather than the whole Catering Services qualification, to achieve the same outcomes. </a:t>
            </a:r>
          </a:p>
          <a:p>
            <a:endParaRPr lang="en-NZ" sz="1200" b="1">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1">
              <a:solidFill>
                <a:schemeClr val="tx1"/>
              </a:solidFill>
            </a:endParaRPr>
          </a:p>
          <a:p>
            <a:endParaRPr lang="en-NZ"/>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C2E3C7-5DC4-48FB-81C1-89F14C402AA9}"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N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37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cs typeface="Calibri"/>
              </a:rPr>
              <a:t>Earlier this year, we ran a number of online hui and interview sessions, as well as an online survey, to get an idea of what the issues were, and what support there was for common core credentials</a:t>
            </a:r>
          </a:p>
          <a:p>
            <a:endParaRPr lang="en-NZ" b="1" dirty="0">
              <a:cs typeface="Calibri"/>
            </a:endParaRPr>
          </a:p>
          <a:p>
            <a:r>
              <a:rPr lang="en-NZ" b="1" dirty="0">
                <a:cs typeface="Calibri"/>
              </a:rPr>
              <a:t>We heard that </a:t>
            </a:r>
          </a:p>
          <a:p>
            <a:endParaRPr lang="en-NZ" b="1" dirty="0">
              <a:cs typeface="Calibri"/>
            </a:endParaRPr>
          </a:p>
          <a:p>
            <a:pPr marL="342900" indent="-342900">
              <a:buFont typeface="Arial" panose="020B0604020202020204" pitchFamily="34" charset="0"/>
              <a:buChar char="•"/>
            </a:pPr>
            <a:r>
              <a:rPr lang="en-NZ" sz="1200" b="1" dirty="0">
                <a:solidFill>
                  <a:srgbClr val="333333"/>
                </a:solidFill>
                <a:cs typeface="Arial"/>
              </a:rPr>
              <a:t>Training needs to be practical hands-on</a:t>
            </a:r>
          </a:p>
          <a:p>
            <a:pPr marL="342900" indent="-342900">
              <a:buFont typeface="Arial" panose="020B0604020202020204" pitchFamily="34" charset="0"/>
              <a:buChar char="•"/>
            </a:pPr>
            <a:r>
              <a:rPr lang="en-NZ" sz="1200" b="1" dirty="0">
                <a:solidFill>
                  <a:srgbClr val="333333"/>
                </a:solidFill>
                <a:cs typeface="Arial"/>
              </a:rPr>
              <a:t>Credentials need to be recognised by industry</a:t>
            </a:r>
          </a:p>
          <a:p>
            <a:pPr marL="342900" indent="-342900">
              <a:buFont typeface="Arial" panose="020B0604020202020204" pitchFamily="34" charset="0"/>
              <a:buChar char="•"/>
            </a:pPr>
            <a:r>
              <a:rPr lang="en-NZ" sz="1200" b="1" dirty="0">
                <a:solidFill>
                  <a:srgbClr val="333333"/>
                </a:solidFill>
                <a:cs typeface="Arial"/>
              </a:rPr>
              <a:t>Credentials form part of a pathway</a:t>
            </a:r>
          </a:p>
          <a:p>
            <a:pPr marL="342900" indent="-342900">
              <a:buFont typeface="Arial" panose="020B0604020202020204" pitchFamily="34" charset="0"/>
              <a:buChar char="•"/>
            </a:pPr>
            <a:r>
              <a:rPr lang="en-NZ" sz="1200" b="1" dirty="0">
                <a:solidFill>
                  <a:srgbClr val="333333"/>
                </a:solidFill>
                <a:cs typeface="Arial"/>
              </a:rPr>
              <a:t>Short and stackable</a:t>
            </a:r>
          </a:p>
          <a:p>
            <a:pPr marL="342900" indent="-342900">
              <a:buFont typeface="Arial" panose="020B0604020202020204" pitchFamily="34" charset="0"/>
              <a:buChar char="•"/>
            </a:pPr>
            <a:r>
              <a:rPr lang="en-NZ" sz="1200" b="1" dirty="0">
                <a:solidFill>
                  <a:srgbClr val="333333"/>
                </a:solidFill>
                <a:cs typeface="Arial"/>
              </a:rPr>
              <a:t>Can be bundled into a full qualification</a:t>
            </a:r>
          </a:p>
          <a:p>
            <a:pPr marL="342900" indent="-342900">
              <a:buFont typeface="Arial" panose="020B0604020202020204" pitchFamily="34" charset="0"/>
              <a:buChar char="•"/>
            </a:pPr>
            <a:r>
              <a:rPr lang="en-NZ" sz="1200" b="1" dirty="0">
                <a:solidFill>
                  <a:srgbClr val="333333"/>
                </a:solidFill>
                <a:cs typeface="Arial"/>
              </a:rPr>
              <a:t>Core transferable skills need to be recognised across industries</a:t>
            </a:r>
          </a:p>
          <a:p>
            <a:endParaRPr lang="en-NZ" sz="1200" b="1" dirty="0">
              <a:solidFill>
                <a:srgbClr val="333333"/>
              </a:solidFill>
              <a:latin typeface="Arial" panose="020B0604020202020204" pitchFamily="34" charset="0"/>
              <a:cs typeface="Arial"/>
            </a:endParaRPr>
          </a:p>
          <a:p>
            <a:r>
              <a:rPr lang="en-NZ" b="1" dirty="0">
                <a:latin typeface="Arial" panose="020B0604020202020204" pitchFamily="34" charset="0"/>
                <a:cs typeface="Arial" panose="020B0604020202020204" pitchFamily="34" charset="0"/>
              </a:rPr>
              <a:t>There was support for the idea of short, stackable and transferable credentials in principle, but also a desire to see something more concrete before committing further</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D2202FE-E444-8B45-AF44-6ABDFC1C80CB}" type="slidenum">
              <a:rPr lang="en-US" smtClean="0"/>
              <a:t>3</a:t>
            </a:fld>
            <a:endParaRPr lang="en-US"/>
          </a:p>
        </p:txBody>
      </p:sp>
    </p:spTree>
    <p:extLst>
      <p:ext uri="{BB962C8B-B14F-4D97-AF65-F5344CB8AC3E}">
        <p14:creationId xmlns:p14="http://schemas.microsoft.com/office/powerpoint/2010/main" val="20861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latin typeface="Arial" panose="020B0604020202020204" pitchFamily="34" charset="0"/>
                <a:cs typeface="Arial" panose="020B0604020202020204" pitchFamily="34" charset="0"/>
              </a:rPr>
              <a:t>There are currently 34 unit standards at level 3 which have a customer service focus.  Usually, the only difference is the context they are assessed in, so it is logical to use the commonalities to design a single Skill Standard that can be used in different contexts.  The indicative content of skill standards allows for these differences to be included in the learning and assessment of the standard.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latin typeface="Arial" panose="020B0604020202020204" pitchFamily="34" charset="0"/>
              <a:cs typeface="Arial" panose="020B0604020202020204" pitchFamily="34" charset="0"/>
            </a:endParaRPr>
          </a:p>
          <a:p>
            <a:r>
              <a:rPr lang="en-NZ" b="1" dirty="0"/>
              <a:t>We have two Skill Standards, one in Customer Service, and the other in working in a team to foster a safe, sustainable and productive workplace.</a:t>
            </a:r>
          </a:p>
          <a:p>
            <a:endParaRPr lang="en-NZ" b="1" dirty="0"/>
          </a:p>
          <a:p>
            <a:r>
              <a:rPr lang="en-NZ" b="1" dirty="0"/>
              <a:t>These are both at Level 3, and 10 credits each, and are designed to be useable in many different contexts, reducing the need for there to be multiple standards that are largely similar.</a:t>
            </a:r>
          </a:p>
          <a:p>
            <a:endParaRPr lang="en-NZ"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t>These skill standards could be used in retail, security, hospitality, tourism, travel, and other settings, as appropriate for the provider or employment situation and be transferable across the different sectors.</a:t>
            </a:r>
          </a:p>
          <a:p>
            <a:endParaRPr lang="en-NZ"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dirty="0">
                <a:solidFill>
                  <a:srgbClr val="1A1A1A"/>
                </a:solidFill>
                <a:effectLst/>
              </a:rPr>
              <a:t>Cultural Competency, Technology, Literacy and Numeracy is embedded throughout the Skill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1" dirty="0">
              <a:solidFill>
                <a:srgbClr val="1A1A1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1" dirty="0">
              <a:solidFill>
                <a:srgbClr val="1A1A1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1" dirty="0">
              <a:solidFill>
                <a:srgbClr val="1A1A1A"/>
              </a:solidFill>
              <a:effectLst/>
            </a:endParaRPr>
          </a:p>
          <a:p>
            <a:endParaRPr lang="en-NZ" b="1" dirty="0"/>
          </a:p>
          <a:p>
            <a:endParaRPr lang="en-NZ" b="1"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D2202FE-E444-8B45-AF44-6ABDFC1C80CB}" type="slidenum">
              <a:rPr lang="en-US" smtClean="0"/>
              <a:t>4</a:t>
            </a:fld>
            <a:endParaRPr lang="en-US"/>
          </a:p>
        </p:txBody>
      </p:sp>
    </p:spTree>
    <p:extLst>
      <p:ext uri="{BB962C8B-B14F-4D97-AF65-F5344CB8AC3E}">
        <p14:creationId xmlns:p14="http://schemas.microsoft.com/office/powerpoint/2010/main" val="219198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D2202FE-E444-8B45-AF44-6ABDFC1C80CB}" type="slidenum">
              <a:rPr lang="en-US" smtClean="0"/>
              <a:t>5</a:t>
            </a:fld>
            <a:endParaRPr lang="en-US"/>
          </a:p>
        </p:txBody>
      </p:sp>
    </p:spTree>
    <p:extLst>
      <p:ext uri="{BB962C8B-B14F-4D97-AF65-F5344CB8AC3E}">
        <p14:creationId xmlns:p14="http://schemas.microsoft.com/office/powerpoint/2010/main" val="2783042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1" dirty="0">
              <a:latin typeface="Arial" panose="020B0604020202020204" pitchFamily="34" charset="0"/>
              <a:cs typeface="Arial" panose="020B0604020202020204" pitchFamily="34" charset="0"/>
            </a:endParaRPr>
          </a:p>
          <a:p>
            <a:r>
              <a:rPr lang="en-NZ" b="1" dirty="0">
                <a:latin typeface="Arial" panose="020B0604020202020204" pitchFamily="34" charset="0"/>
                <a:cs typeface="Arial" panose="020B0604020202020204" pitchFamily="34" charset="0"/>
              </a:rPr>
              <a:t>During our initial consultation we outlined the purpose of this project, which was to simplify credentials across the services sector, and to promote the recognition of core skills and knowledge across the industries we work with.</a:t>
            </a:r>
          </a:p>
          <a:p>
            <a:endParaRPr lang="en-NZ"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err="1"/>
              <a:t>Ringa</a:t>
            </a:r>
            <a:r>
              <a:rPr lang="en-NZ" b="1" dirty="0"/>
              <a:t> Hora developed credential concepts based around skill standards, micro-credentials and a </a:t>
            </a:r>
            <a:r>
              <a:rPr lang="en-NZ" b="1" dirty="0">
                <a:latin typeface="Arial" panose="020B0604020202020204" pitchFamily="34" charset="0"/>
                <a:cs typeface="Arial" panose="020B0604020202020204" pitchFamily="34" charset="0"/>
              </a:rPr>
              <a:t>single cross sector qualification.</a:t>
            </a:r>
            <a:endParaRPr lang="en-NZ"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latin typeface="Arial" panose="020B0604020202020204" pitchFamily="34" charset="0"/>
                <a:cs typeface="Arial" panose="020B0604020202020204" pitchFamily="34" charset="0"/>
              </a:rPr>
              <a:t>Skill Standards would be developed, in line with the overall move from unit standards to skill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t>A</a:t>
            </a:r>
            <a:r>
              <a:rPr lang="en-NZ" b="1" baseline="0" dirty="0"/>
              <a:t> Common Core Services micro credential, which when combined with at least one specialised, technical micro credential, builds into a </a:t>
            </a:r>
            <a:r>
              <a:rPr lang="en-NZ" b="1" dirty="0">
                <a:latin typeface="Arial" panose="020B0604020202020204" pitchFamily="34" charset="0"/>
                <a:cs typeface="Arial" panose="020B0604020202020204" pitchFamily="34" charset="0"/>
              </a:rPr>
              <a:t>single cross sector qualification, which could be contextualised through Programmes.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The new Skill Standards and Micro Credentials can be credited towards existing qualifications or the New Zealand Certificate in Service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0" i="0" dirty="0">
                <a:solidFill>
                  <a:srgbClr val="FFFFFF"/>
                </a:solidFill>
                <a:effectLst/>
                <a:latin typeface="Segoe UI" panose="020B0502040204020203" pitchFamily="34" charset="0"/>
              </a:rPr>
              <a:t>New Zealand’s Service sector grows excellent communicators, problem solvers, collaborators and leaders. The changing nature of work is increasing the demand for these people and the soft skills they possess. We’ve heard that our industries want and value people with essential and transferrable skills, and are looking for short, sharp, stackable credentials.</a:t>
            </a:r>
            <a:br>
              <a:rPr lang="en-NZ" dirty="0"/>
            </a:br>
            <a:r>
              <a:rPr lang="en-NZ" b="0" i="0" dirty="0" err="1">
                <a:solidFill>
                  <a:srgbClr val="FFFFFF"/>
                </a:solidFill>
                <a:effectLst/>
                <a:latin typeface="Segoe UI" panose="020B0502040204020203" pitchFamily="34" charset="0"/>
              </a:rPr>
              <a:t>Ringa</a:t>
            </a:r>
            <a:r>
              <a:rPr lang="en-NZ" b="0" i="0" dirty="0">
                <a:solidFill>
                  <a:srgbClr val="FFFFFF"/>
                </a:solidFill>
                <a:effectLst/>
                <a:latin typeface="Segoe UI" panose="020B0502040204020203" pitchFamily="34" charset="0"/>
              </a:rPr>
              <a:t> Hora has designed some draft Level 3 skill standards and a micro-credential to fit into a new proposed cross-sector qualification and some existing qualifications. Over time, the new credentials may replace existing credentials.</a:t>
            </a:r>
            <a:endParaRPr lang="en-NZ" b="1"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2202FE-E444-8B45-AF44-6ABDFC1C80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3614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2202FE-E444-8B45-AF44-6ABDFC1C80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433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1" dirty="0">
              <a:solidFill>
                <a:srgbClr val="1A1A1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t>These skill standards have been designed to meet the outcomes of the proposed Common Core Micro-credential, which we’ll look at 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p>
          <a:p>
            <a:pPr algn="l" rtl="0"/>
            <a:r>
              <a:rPr lang="en-NZ" b="1" i="0" dirty="0">
                <a:solidFill>
                  <a:srgbClr val="FFFFFF"/>
                </a:solidFill>
                <a:effectLst/>
                <a:latin typeface="RockwellNova-Bold"/>
              </a:rPr>
              <a:t>The purpose of the proposed 20 credit, Level 3 Service Skills Common Core Micro Credential </a:t>
            </a:r>
            <a:r>
              <a:rPr lang="en-NZ" b="1" i="0" dirty="0">
                <a:solidFill>
                  <a:srgbClr val="000000"/>
                </a:solidFill>
                <a:effectLst/>
                <a:latin typeface="tahoma" panose="020B0604030504040204" pitchFamily="34" charset="0"/>
              </a:rPr>
              <a:t>is to provide a credential that facilitates the recognition of core, transferable service sector skills and is for people who wish to excel in roles where customer service is provided.</a:t>
            </a:r>
          </a:p>
          <a:p>
            <a:pPr algn="l" rtl="0"/>
            <a:endParaRPr lang="en-NZ" b="1" i="0" dirty="0">
              <a:solidFill>
                <a:srgbClr val="000000"/>
              </a:solidFill>
              <a:effectLst/>
              <a:latin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i="0" dirty="0">
                <a:solidFill>
                  <a:srgbClr val="000000"/>
                </a:solidFill>
                <a:effectLst/>
                <a:latin typeface="tahoma" panose="020B0604030504040204" pitchFamily="34" charset="0"/>
              </a:rPr>
              <a:t>Remember that this does not only include roles like retail staff, hotel receptionists or call centre operators, but also roles such as Porters, Security Guards, chefs, and even public service staff: any role that involves interacting with other people, external or internal to the organisation.</a:t>
            </a:r>
          </a:p>
          <a:p>
            <a:endParaRPr lang="en-NZ" b="1" dirty="0"/>
          </a:p>
          <a:p>
            <a:r>
              <a:rPr lang="en-NZ" b="1" dirty="0"/>
              <a:t>The idea is that this will increase employers' confidence that an individual with this micro credential has the core skills and knowledge that can be applied across different roles in different </a:t>
            </a:r>
            <a:r>
              <a:rPr lang="en-NZ" b="1"/>
              <a:t>sectors.</a:t>
            </a:r>
            <a:endParaRPr lang="en-NZ" b="1" i="0" dirty="0">
              <a:solidFill>
                <a:srgbClr val="000000"/>
              </a:solidFill>
              <a:effectLst/>
              <a:latin typeface="tahoma" panose="020B0604030504040204" pitchFamily="34" charset="0"/>
            </a:endParaRPr>
          </a:p>
          <a:p>
            <a:pPr algn="l" rtl="0"/>
            <a:endParaRPr lang="en-NZ" b="1" i="0" dirty="0">
              <a:solidFill>
                <a:srgbClr val="000000"/>
              </a:solidFill>
              <a:effectLst/>
              <a:latin typeface="tahoma" panose="020B0604030504040204" pitchFamily="34" charset="0"/>
            </a:endParaRPr>
          </a:p>
          <a:p>
            <a:pPr algn="l" rtl="0"/>
            <a:r>
              <a:rPr lang="en-NZ" b="1" i="0" dirty="0">
                <a:solidFill>
                  <a:srgbClr val="000000"/>
                </a:solidFill>
                <a:effectLst/>
                <a:latin typeface="tahoma" panose="020B0604030504040204" pitchFamily="34" charset="0"/>
              </a:rPr>
              <a:t>Individuals will be able to demonstrate their competence in delivering quality customer service, resolving issues, and working collaboratively within a team.</a:t>
            </a:r>
          </a:p>
          <a:p>
            <a:pPr algn="l" rtl="0"/>
            <a:endParaRPr lang="en-NZ" b="1" i="0" dirty="0">
              <a:solidFill>
                <a:srgbClr val="000000"/>
              </a:solidFill>
              <a:effectLst/>
              <a:latin typeface="tahoma" panose="020B0604030504040204" pitchFamily="34" charset="0"/>
            </a:endParaRPr>
          </a:p>
          <a:p>
            <a:pPr algn="l" rtl="0"/>
            <a:r>
              <a:rPr lang="en-NZ" b="1" i="0" dirty="0">
                <a:solidFill>
                  <a:srgbClr val="000000"/>
                </a:solidFill>
                <a:effectLst/>
                <a:latin typeface="tahoma" panose="020B0604030504040204" pitchFamily="34" charset="0"/>
              </a:rPr>
              <a:t>This micro-credential equips them with effective communication techniques, problem-solving skills, adaptability in service delivery, professionalism and ethical behaviour, knowledge of customer service best practices, and the ability to leverage technology.</a:t>
            </a:r>
          </a:p>
          <a:p>
            <a:pPr algn="l" rtl="0"/>
            <a:endParaRPr lang="en-NZ" b="1" i="0" dirty="0">
              <a:solidFill>
                <a:srgbClr val="000000"/>
              </a:solidFill>
              <a:effectLst/>
              <a:latin typeface="tahoma" panose="020B0604030504040204" pitchFamily="34" charset="0"/>
            </a:endParaRPr>
          </a:p>
          <a:p>
            <a:pPr algn="l" rtl="0"/>
            <a:r>
              <a:rPr lang="en-NZ" b="1" i="0" dirty="0">
                <a:solidFill>
                  <a:srgbClr val="000000"/>
                </a:solidFill>
                <a:effectLst/>
                <a:latin typeface="tahoma" panose="020B0604030504040204" pitchFamily="34" charset="0"/>
              </a:rPr>
              <a:t>Individuals will be able to work as part of an effective team to foster a safe, sustainable, and productive workplace by enhancing collaboration, workplace culture and team performance, personal responsibility and behaviour, and task management and execution.</a:t>
            </a:r>
          </a:p>
          <a:p>
            <a:pPr algn="l" rtl="0"/>
            <a:endParaRPr lang="en-NZ" b="1" i="0" dirty="0">
              <a:solidFill>
                <a:srgbClr val="000000"/>
              </a:solidFill>
              <a:effectLst/>
              <a:latin typeface="tahoma" panose="020B0604030504040204" pitchFamily="34" charset="0"/>
            </a:endParaRPr>
          </a:p>
          <a:p>
            <a:r>
              <a:rPr lang="en-NZ" b="1" dirty="0"/>
              <a:t>We see this micro credential as covering what was common across many of the Level three qualifications that </a:t>
            </a:r>
            <a:r>
              <a:rPr lang="en-NZ" b="1" dirty="0" err="1"/>
              <a:t>Ringa</a:t>
            </a:r>
            <a:r>
              <a:rPr lang="en-NZ" b="1" dirty="0"/>
              <a:t> Hora has coverage for.</a:t>
            </a:r>
          </a:p>
          <a:p>
            <a:endParaRPr lang="en-NZ" b="1" dirty="0"/>
          </a:p>
          <a:p>
            <a:r>
              <a:rPr lang="en-NZ" b="1" dirty="0"/>
              <a:t>The idea is that this will increase employers' confidence that an individual with this micro credential has the core skills and knowledge that can be applied across different roles in different sectors.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endParaRPr lang="en-NZ" dirty="0"/>
          </a:p>
          <a:p>
            <a:endParaRPr lang="en-NZ"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2202FE-E444-8B45-AF44-6ABDFC1C80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765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66BF1-6661-1174-BCF5-1D5448EE4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5E336A-E6C5-BAAA-A887-04B3E59C1A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DA226-F702-8918-3890-78642D80904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1" dirty="0">
              <a:solidFill>
                <a:srgbClr val="1A1A1A"/>
              </a:solidFill>
              <a:effectLst/>
            </a:endParaRPr>
          </a:p>
          <a:p>
            <a:pPr algn="l" rtl="0"/>
            <a:r>
              <a:rPr lang="en-NZ" b="1" i="0" dirty="0">
                <a:solidFill>
                  <a:srgbClr val="FFFFFF"/>
                </a:solidFill>
                <a:effectLst/>
                <a:latin typeface="RockwellNova-Bold"/>
              </a:rPr>
              <a:t>The common core micro credential can either be a stand-alone credential, or it can combine with technical micro credentials, that will provide more industry specific content for the learner.</a:t>
            </a:r>
          </a:p>
          <a:p>
            <a:pPr algn="l" rtl="0"/>
            <a:endParaRPr lang="en-NZ" b="1" i="0" dirty="0">
              <a:solidFill>
                <a:srgbClr val="000000"/>
              </a:solidFill>
              <a:effectLst/>
              <a:latin typeface="tahoma" panose="020B0604030504040204" pitchFamily="34" charset="0"/>
            </a:endParaRPr>
          </a:p>
          <a:p>
            <a:pPr algn="l" rtl="0"/>
            <a:r>
              <a:rPr lang="en-NZ" b="1" i="0" dirty="0">
                <a:solidFill>
                  <a:srgbClr val="000000"/>
                </a:solidFill>
                <a:effectLst/>
                <a:latin typeface="tahoma" panose="020B0604030504040204" pitchFamily="34" charset="0"/>
              </a:rPr>
              <a:t>Individuals will be able to demonstrate their competence in delivering quality customer service, resolving issues, and working collaboratively within a team.</a:t>
            </a:r>
          </a:p>
          <a:p>
            <a:pPr algn="l" rtl="0"/>
            <a:endParaRPr lang="en-NZ" b="1" i="0" dirty="0">
              <a:solidFill>
                <a:srgbClr val="000000"/>
              </a:solidFill>
              <a:effectLst/>
              <a:latin typeface="tahoma" panose="020B0604030504040204" pitchFamily="34" charset="0"/>
            </a:endParaRPr>
          </a:p>
          <a:p>
            <a:pPr algn="l" rtl="0"/>
            <a:r>
              <a:rPr lang="en-NZ" b="1" i="0" dirty="0">
                <a:solidFill>
                  <a:srgbClr val="000000"/>
                </a:solidFill>
                <a:effectLst/>
                <a:latin typeface="tahoma" panose="020B0604030504040204" pitchFamily="34" charset="0"/>
              </a:rPr>
              <a:t>This micro-credential equips them with effective communication techniques, problem-solving skills, adaptability in service delivery, professionalism and ethical behaviour, knowledge of customer service best practices, and the ability to leverage technology.</a:t>
            </a:r>
          </a:p>
          <a:p>
            <a:pPr algn="l" rtl="0"/>
            <a:endParaRPr lang="en-NZ" b="1" i="0" dirty="0">
              <a:solidFill>
                <a:srgbClr val="000000"/>
              </a:solidFill>
              <a:effectLst/>
              <a:latin typeface="tahoma" panose="020B0604030504040204" pitchFamily="34" charset="0"/>
            </a:endParaRPr>
          </a:p>
          <a:p>
            <a:pPr algn="l" rtl="0"/>
            <a:r>
              <a:rPr lang="en-NZ" b="1" i="0" dirty="0">
                <a:solidFill>
                  <a:srgbClr val="000000"/>
                </a:solidFill>
                <a:effectLst/>
                <a:latin typeface="tahoma" panose="020B0604030504040204" pitchFamily="34" charset="0"/>
              </a:rPr>
              <a:t>Individuals will be able to apply customer service techniques and </a:t>
            </a:r>
            <a:r>
              <a:rPr lang="en-NZ" b="1" dirty="0"/>
              <a:t>Work effectively in a team to foster a safe, sustainable, and productive workplace</a:t>
            </a:r>
          </a:p>
          <a:p>
            <a:pPr algn="l" rtl="0"/>
            <a:endParaRPr lang="en-NZ" b="1" i="0" dirty="0">
              <a:solidFill>
                <a:srgbClr val="000000"/>
              </a:solidFill>
              <a:effectLst/>
              <a:latin typeface="tahoma" panose="020B0604030504040204" pitchFamily="34" charset="0"/>
            </a:endParaRPr>
          </a:p>
          <a:p>
            <a:r>
              <a:rPr lang="en-NZ" b="1" dirty="0"/>
              <a:t>We see this micro credential as covering what was common across many of the Level three qualifications that </a:t>
            </a:r>
            <a:r>
              <a:rPr lang="en-NZ" b="1" dirty="0" err="1"/>
              <a:t>Ringa</a:t>
            </a:r>
            <a:r>
              <a:rPr lang="en-NZ" b="1" dirty="0"/>
              <a:t> Hora has coverage for.</a:t>
            </a:r>
          </a:p>
          <a:p>
            <a:endParaRPr lang="en-NZ" b="1" dirty="0"/>
          </a:p>
          <a:p>
            <a:r>
              <a:rPr lang="en-NZ" b="1" dirty="0"/>
              <a:t>The idea is that this will increase employers' confidence that an individual with this micro credential has the core skills and knowledge that can be applied across different roles in different sectors.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a:p>
            <a:endParaRPr lang="en-NZ" dirty="0"/>
          </a:p>
          <a:p>
            <a:endParaRPr lang="en-NZ" dirty="0">
              <a:latin typeface="Arial" panose="020B0604020202020204" pitchFamily="34" charset="0"/>
              <a:cs typeface="Arial" panose="020B0604020202020204" pitchFamily="34" charset="0"/>
            </a:endParaRPr>
          </a:p>
          <a:p>
            <a:endParaRPr lang="en-NZ" dirty="0">
              <a:latin typeface="Arial" panose="020B0604020202020204" pitchFamily="34" charset="0"/>
              <a:cs typeface="Arial" panose="020B0604020202020204" pitchFamily="34" charset="0"/>
            </a:endParaRPr>
          </a:p>
        </p:txBody>
      </p:sp>
      <p:sp>
        <p:nvSpPr>
          <p:cNvPr id="4" name="Header Placeholder 3">
            <a:extLst>
              <a:ext uri="{FF2B5EF4-FFF2-40B4-BE49-F238E27FC236}">
                <a16:creationId xmlns:a16="http://schemas.microsoft.com/office/drawing/2014/main" id="{9AE4803F-7B8E-7BED-B4F4-04F04BF68465}"/>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E851E54-24D5-AE6D-4BE5-750122183DCA}"/>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2AFEB265-7AB5-D3D5-05D3-464C3AA41A7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2202FE-E444-8B45-AF44-6ABDFC1C80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935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E5010-9684-107C-BFD3-5D1869CAC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6E994-4958-E3B4-998C-BBDBA03BB2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1AE2F5-9806-EA54-4707-1FA39EC1EC09}"/>
              </a:ext>
            </a:extLst>
          </p:cNvPr>
          <p:cNvSpPr>
            <a:spLocks noGrp="1"/>
          </p:cNvSpPr>
          <p:nvPr>
            <p:ph type="body" idx="1"/>
          </p:nvPr>
        </p:nvSpPr>
        <p:spPr/>
        <p:txBody>
          <a:bodyPr/>
          <a:lstStyle/>
          <a:p>
            <a:r>
              <a:rPr lang="en-NZ" b="1" dirty="0"/>
              <a:t>Let’s look at how the 40 credit </a:t>
            </a:r>
            <a:r>
              <a:rPr lang="en-NZ" sz="1200" b="1" dirty="0">
                <a:solidFill>
                  <a:schemeClr val="tx1"/>
                </a:solidFill>
              </a:rPr>
              <a:t>New Zealand Certificate in Service Sector Skills would fit into the picture with the proposed common core micro credential and skill standards.</a:t>
            </a:r>
          </a:p>
          <a:p>
            <a:endParaRPr lang="en-NZ" sz="12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t>Remember our Common core micro-credential?  </a:t>
            </a:r>
          </a:p>
          <a:p>
            <a:endParaRPr lang="en-NZ"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NZ" b="1" dirty="0"/>
              <a:t>It’s been designed so that it fits nicely to meet the Core Skills Graduate Profile Outcome of the </a:t>
            </a:r>
            <a:r>
              <a:rPr lang="en-NZ" sz="1200" b="1" dirty="0">
                <a:solidFill>
                  <a:schemeClr val="tx1"/>
                </a:solidFill>
              </a:rPr>
              <a:t>New Zealand Certificate in Service Sector Skills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2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b="1" i="0" dirty="0">
                <a:solidFill>
                  <a:srgbClr val="FFFFFF"/>
                </a:solidFill>
                <a:effectLst/>
                <a:latin typeface="RockwellNova-Bold"/>
              </a:rPr>
              <a:t>The purpose of the proposed 20 credit, Level 3 Service Skills Common Core Micro Credential </a:t>
            </a:r>
            <a:r>
              <a:rPr lang="en-NZ" b="1" i="0" dirty="0">
                <a:solidFill>
                  <a:srgbClr val="000000"/>
                </a:solidFill>
                <a:effectLst/>
                <a:latin typeface="tahoma" panose="020B0604030504040204" pitchFamily="34" charset="0"/>
              </a:rPr>
              <a:t>is to provide a credential that facilitates the recognition of core, transferable service sector skills and is for people who wish to excel in roles where customer service is provided.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b="1" dirty="0"/>
          </a:p>
          <a:p>
            <a:endParaRPr lang="en-NZ" dirty="0">
              <a:latin typeface="Arial" panose="020B0604020202020204" pitchFamily="34" charset="0"/>
              <a:cs typeface="Arial" panose="020B0604020202020204" pitchFamily="34" charset="0"/>
            </a:endParaRPr>
          </a:p>
        </p:txBody>
      </p:sp>
      <p:sp>
        <p:nvSpPr>
          <p:cNvPr id="4" name="Header Placeholder 3">
            <a:extLst>
              <a:ext uri="{FF2B5EF4-FFF2-40B4-BE49-F238E27FC236}">
                <a16:creationId xmlns:a16="http://schemas.microsoft.com/office/drawing/2014/main" id="{CCA0D3DB-AA93-3A3C-9572-2A85EEFBA8C4}"/>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4D4512B7-60B2-17C3-6435-D33D6EA1F64B}"/>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4B74192-1FA1-A1AB-94FF-57DEC579E4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2202FE-E444-8B45-AF44-6ABDFC1C80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408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4AA76F0-74A8-77D6-6061-85325F98AFD5}"/>
              </a:ext>
            </a:extLst>
          </p:cNvPr>
          <p:cNvSpPr/>
          <p:nvPr userDrawn="1"/>
        </p:nvSpPr>
        <p:spPr>
          <a:xfrm>
            <a:off x="-1" y="1981200"/>
            <a:ext cx="12192001" cy="4924213"/>
          </a:xfrm>
          <a:prstGeom prst="rect">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05E5C65-DB5D-6D16-9734-2DDE3A150B25}"/>
              </a:ext>
            </a:extLst>
          </p:cNvPr>
          <p:cNvPicPr>
            <a:picLocks noChangeAspect="1"/>
          </p:cNvPicPr>
          <p:nvPr userDrawn="1"/>
        </p:nvPicPr>
        <p:blipFill>
          <a:blip r:embed="rId2"/>
          <a:stretch>
            <a:fillRect/>
          </a:stretch>
        </p:blipFill>
        <p:spPr>
          <a:xfrm>
            <a:off x="7950200" y="1914266"/>
            <a:ext cx="4241800" cy="4988358"/>
          </a:xfrm>
          <a:prstGeom prst="rect">
            <a:avLst/>
          </a:prstGeom>
        </p:spPr>
      </p:pic>
      <p:cxnSp>
        <p:nvCxnSpPr>
          <p:cNvPr id="8" name="Straight Connector 7">
            <a:extLst>
              <a:ext uri="{FF2B5EF4-FFF2-40B4-BE49-F238E27FC236}">
                <a16:creationId xmlns:a16="http://schemas.microsoft.com/office/drawing/2014/main" id="{9DDE8E20-8C64-3F18-CA65-80FBD14BB449}"/>
              </a:ext>
            </a:extLst>
          </p:cNvPr>
          <p:cNvCxnSpPr/>
          <p:nvPr userDrawn="1"/>
        </p:nvCxnSpPr>
        <p:spPr>
          <a:xfrm>
            <a:off x="408369" y="6279316"/>
            <a:ext cx="6665531" cy="0"/>
          </a:xfrm>
          <a:prstGeom prst="line">
            <a:avLst/>
          </a:prstGeom>
          <a:ln w="28575"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5060406B-70A0-1B93-0DA0-01318B5BAC0C}"/>
              </a:ext>
            </a:extLst>
          </p:cNvPr>
          <p:cNvPicPr>
            <a:picLocks noChangeAspect="1"/>
          </p:cNvPicPr>
          <p:nvPr userDrawn="1"/>
        </p:nvPicPr>
        <p:blipFill>
          <a:blip r:embed="rId3"/>
          <a:stretch>
            <a:fillRect/>
          </a:stretch>
        </p:blipFill>
        <p:spPr>
          <a:xfrm>
            <a:off x="8949600" y="518400"/>
            <a:ext cx="2597950" cy="730799"/>
          </a:xfrm>
          <a:prstGeom prst="rect">
            <a:avLst/>
          </a:prstGeom>
        </p:spPr>
      </p:pic>
      <p:sp>
        <p:nvSpPr>
          <p:cNvPr id="2" name="Title 1">
            <a:extLst>
              <a:ext uri="{FF2B5EF4-FFF2-40B4-BE49-F238E27FC236}">
                <a16:creationId xmlns:a16="http://schemas.microsoft.com/office/drawing/2014/main" id="{0000176D-4D79-662C-D51E-2F807C1FA59D}"/>
              </a:ext>
            </a:extLst>
          </p:cNvPr>
          <p:cNvSpPr>
            <a:spLocks noGrp="1"/>
          </p:cNvSpPr>
          <p:nvPr>
            <p:ph type="ctrTitle"/>
          </p:nvPr>
        </p:nvSpPr>
        <p:spPr>
          <a:xfrm>
            <a:off x="408369" y="518400"/>
            <a:ext cx="7745031" cy="1278862"/>
          </a:xfrm>
        </p:spPr>
        <p:txBody>
          <a:bodyPr anchor="t">
            <a:normAutofit/>
          </a:bodyPr>
          <a:lstStyle>
            <a:lvl1pPr algn="l">
              <a:defRPr sz="3600">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63FD51F4-0FC3-2020-6613-F386338620D1}"/>
              </a:ext>
            </a:extLst>
          </p:cNvPr>
          <p:cNvSpPr>
            <a:spLocks noGrp="1"/>
          </p:cNvSpPr>
          <p:nvPr>
            <p:ph type="subTitle" idx="1"/>
          </p:nvPr>
        </p:nvSpPr>
        <p:spPr>
          <a:xfrm>
            <a:off x="408369" y="2536332"/>
            <a:ext cx="6665531" cy="1655762"/>
          </a:xfrm>
        </p:spPr>
        <p:txBody>
          <a:bodyPr>
            <a:normAutofit/>
          </a:bodyPr>
          <a:lstStyle>
            <a:lvl1pPr marL="0" indent="0" algn="l">
              <a:buNone/>
              <a:defRPr sz="2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9C4CCEB-01B1-7527-7431-94D43C551CD3}"/>
              </a:ext>
            </a:extLst>
          </p:cNvPr>
          <p:cNvSpPr>
            <a:spLocks noGrp="1"/>
          </p:cNvSpPr>
          <p:nvPr>
            <p:ph type="dt" sz="half" idx="10"/>
          </p:nvPr>
        </p:nvSpPr>
        <p:spPr/>
        <p:txBody>
          <a:bodyPr/>
          <a:lstStyle>
            <a:lvl1pPr>
              <a:defRPr>
                <a:solidFill>
                  <a:schemeClr val="bg1"/>
                </a:solidFill>
              </a:defRPr>
            </a:lvl1pPr>
          </a:lstStyle>
          <a:p>
            <a:fld id="{C16FA9FD-3CEA-474B-8AF3-DD0232F006CC}" type="datetime6">
              <a:rPr lang="en-NZ" smtClean="0"/>
              <a:t>February 25</a:t>
            </a:fld>
            <a:endParaRPr lang="en-US"/>
          </a:p>
        </p:txBody>
      </p:sp>
    </p:spTree>
    <p:extLst>
      <p:ext uri="{BB962C8B-B14F-4D97-AF65-F5344CB8AC3E}">
        <p14:creationId xmlns:p14="http://schemas.microsoft.com/office/powerpoint/2010/main" val="3460948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Photo Titl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EB9D3E2-49B1-E2DB-DB9D-1769F2A471BB}"/>
              </a:ext>
            </a:extLst>
          </p:cNvPr>
          <p:cNvPicPr>
            <a:picLocks noChangeAspect="1"/>
          </p:cNvPicPr>
          <p:nvPr userDrawn="1"/>
        </p:nvPicPr>
        <p:blipFill>
          <a:blip r:embed="rId2"/>
          <a:srcRect/>
          <a:stretch/>
        </p:blipFill>
        <p:spPr>
          <a:xfrm>
            <a:off x="0" y="0"/>
            <a:ext cx="12192000" cy="6858000"/>
          </a:xfrm>
          <a:prstGeom prst="rect">
            <a:avLst/>
          </a:prstGeom>
        </p:spPr>
      </p:pic>
      <p:sp>
        <p:nvSpPr>
          <p:cNvPr id="7" name="Title 6">
            <a:extLst>
              <a:ext uri="{FF2B5EF4-FFF2-40B4-BE49-F238E27FC236}">
                <a16:creationId xmlns:a16="http://schemas.microsoft.com/office/drawing/2014/main" id="{02D37A60-9FEB-28F3-D750-E7DF7E01E69C}"/>
              </a:ext>
            </a:extLst>
          </p:cNvPr>
          <p:cNvSpPr>
            <a:spLocks noGrp="1"/>
          </p:cNvSpPr>
          <p:nvPr>
            <p:ph type="title" hasCustomPrompt="1"/>
          </p:nvPr>
        </p:nvSpPr>
        <p:spPr>
          <a:xfrm>
            <a:off x="396062" y="2124256"/>
            <a:ext cx="8859698" cy="2485321"/>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a:ln>
                  <a:noFill/>
                </a:ln>
                <a:solidFill>
                  <a:srgbClr val="000000"/>
                </a:solidFill>
                <a:effectLst/>
                <a:highlight>
                  <a:srgbClr val="FA9D1C"/>
                </a:highlight>
                <a:uLnTx/>
                <a:uFillTx/>
                <a:latin typeface="+mn-lt"/>
                <a:ea typeface="+mn-ea"/>
                <a:cs typeface="Calibri"/>
                <a:sym typeface="Calibri"/>
              </a:rPr>
              <a:t>Click to add title</a:t>
            </a:r>
            <a:endParaRPr kumimoji="0" lang="en-US" sz="2400" b="1" i="0" u="none" strike="noStrike" kern="1200" cap="none" spc="0" normalizeH="0" baseline="0" noProof="0">
              <a:ln>
                <a:noFill/>
              </a:ln>
              <a:solidFill>
                <a:srgbClr val="000000"/>
              </a:solidFill>
              <a:effectLst/>
              <a:highlight>
                <a:srgbClr val="FA9D1C"/>
              </a:highlight>
              <a:uLnTx/>
              <a:uFillTx/>
              <a:latin typeface="+mn-lt"/>
              <a:ea typeface="+mn-ea"/>
              <a:cs typeface="+mn-cs"/>
            </a:endParaRPr>
          </a:p>
        </p:txBody>
      </p:sp>
      <p:sp>
        <p:nvSpPr>
          <p:cNvPr id="10" name="Rectangle 9">
            <a:extLst>
              <a:ext uri="{FF2B5EF4-FFF2-40B4-BE49-F238E27FC236}">
                <a16:creationId xmlns:a16="http://schemas.microsoft.com/office/drawing/2014/main" id="{7D1EBD50-DEA3-2C3D-50CC-D011820855AC}"/>
              </a:ext>
            </a:extLst>
          </p:cNvPr>
          <p:cNvSpPr/>
          <p:nvPr userDrawn="1"/>
        </p:nvSpPr>
        <p:spPr>
          <a:xfrm>
            <a:off x="0" y="350729"/>
            <a:ext cx="2743200" cy="926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C8BD461D-7B53-BB37-5444-1FFD8D02A455}"/>
              </a:ext>
            </a:extLst>
          </p:cNvPr>
          <p:cNvPicPr>
            <a:picLocks noChangeAspect="1"/>
          </p:cNvPicPr>
          <p:nvPr userDrawn="1"/>
        </p:nvPicPr>
        <p:blipFill>
          <a:blip r:embed="rId3"/>
          <a:stretch>
            <a:fillRect/>
          </a:stretch>
        </p:blipFill>
        <p:spPr>
          <a:xfrm>
            <a:off x="396062" y="525422"/>
            <a:ext cx="2098800" cy="590389"/>
          </a:xfrm>
          <a:prstGeom prst="rect">
            <a:avLst/>
          </a:prstGeom>
        </p:spPr>
      </p:pic>
      <p:pic>
        <p:nvPicPr>
          <p:cNvPr id="13" name="Picture 12">
            <a:extLst>
              <a:ext uri="{FF2B5EF4-FFF2-40B4-BE49-F238E27FC236}">
                <a16:creationId xmlns:a16="http://schemas.microsoft.com/office/drawing/2014/main" id="{A72C98E5-373C-58FD-43DF-3B24EA580E7B}"/>
              </a:ext>
            </a:extLst>
          </p:cNvPr>
          <p:cNvPicPr>
            <a:picLocks noChangeAspect="1"/>
          </p:cNvPicPr>
          <p:nvPr userDrawn="1"/>
        </p:nvPicPr>
        <p:blipFill rotWithShape="1">
          <a:blip r:embed="rId4">
            <a:alphaModFix amt="65000"/>
            <a:extLst>
              <a:ext uri="{BEBA8EAE-BF5A-486C-A8C5-ECC9F3942E4B}">
                <a14:imgProps xmlns:a14="http://schemas.microsoft.com/office/drawing/2010/main">
                  <a14:imgLayer r:embed="rId5">
                    <a14:imgEffect>
                      <a14:colorTemperature colorTemp="1500"/>
                    </a14:imgEffect>
                    <a14:imgEffect>
                      <a14:saturation sat="0"/>
                    </a14:imgEffect>
                  </a14:imgLayer>
                </a14:imgProps>
              </a:ext>
            </a:extLst>
          </a:blip>
          <a:srcRect t="-1" b="44114"/>
          <a:stretch/>
        </p:blipFill>
        <p:spPr>
          <a:xfrm>
            <a:off x="10355681" y="-1"/>
            <a:ext cx="1193672" cy="6858001"/>
          </a:xfrm>
          <a:prstGeom prst="rect">
            <a:avLst/>
          </a:prstGeom>
        </p:spPr>
      </p:pic>
    </p:spTree>
    <p:extLst>
      <p:ext uri="{BB962C8B-B14F-4D97-AF65-F5344CB8AC3E}">
        <p14:creationId xmlns:p14="http://schemas.microsoft.com/office/powerpoint/2010/main" val="6071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Photo Titl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EB9D3E2-49B1-E2DB-DB9D-1769F2A471BB}"/>
              </a:ext>
            </a:extLst>
          </p:cNvPr>
          <p:cNvPicPr>
            <a:picLocks noChangeAspect="1"/>
          </p:cNvPicPr>
          <p:nvPr userDrawn="1"/>
        </p:nvPicPr>
        <p:blipFill>
          <a:blip r:embed="rId2"/>
          <a:srcRect/>
          <a:stretch/>
        </p:blipFill>
        <p:spPr>
          <a:xfrm>
            <a:off x="0" y="0"/>
            <a:ext cx="12192000" cy="6858000"/>
          </a:xfrm>
          <a:prstGeom prst="rect">
            <a:avLst/>
          </a:prstGeom>
        </p:spPr>
      </p:pic>
      <p:sp>
        <p:nvSpPr>
          <p:cNvPr id="7" name="Title 6">
            <a:extLst>
              <a:ext uri="{FF2B5EF4-FFF2-40B4-BE49-F238E27FC236}">
                <a16:creationId xmlns:a16="http://schemas.microsoft.com/office/drawing/2014/main" id="{02D37A60-9FEB-28F3-D750-E7DF7E01E69C}"/>
              </a:ext>
            </a:extLst>
          </p:cNvPr>
          <p:cNvSpPr>
            <a:spLocks noGrp="1"/>
          </p:cNvSpPr>
          <p:nvPr>
            <p:ph type="title" hasCustomPrompt="1"/>
          </p:nvPr>
        </p:nvSpPr>
        <p:spPr>
          <a:xfrm>
            <a:off x="396062" y="2124256"/>
            <a:ext cx="8859698" cy="2485321"/>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a:ln>
                  <a:noFill/>
                </a:ln>
                <a:solidFill>
                  <a:srgbClr val="000000"/>
                </a:solidFill>
                <a:effectLst/>
                <a:highlight>
                  <a:srgbClr val="FA9D1C"/>
                </a:highlight>
                <a:uLnTx/>
                <a:uFillTx/>
                <a:latin typeface="+mn-lt"/>
                <a:ea typeface="+mn-ea"/>
                <a:cs typeface="Calibri"/>
                <a:sym typeface="Calibri"/>
              </a:rPr>
              <a:t>Click to add title</a:t>
            </a:r>
            <a:endParaRPr kumimoji="0" lang="en-US" sz="2400" b="1" i="0" u="none" strike="noStrike" kern="1200" cap="none" spc="0" normalizeH="0" baseline="0" noProof="0">
              <a:ln>
                <a:noFill/>
              </a:ln>
              <a:solidFill>
                <a:srgbClr val="000000"/>
              </a:solidFill>
              <a:effectLst/>
              <a:highlight>
                <a:srgbClr val="FA9D1C"/>
              </a:highlight>
              <a:uLnTx/>
              <a:uFillTx/>
              <a:latin typeface="+mn-lt"/>
              <a:ea typeface="+mn-ea"/>
              <a:cs typeface="+mn-cs"/>
            </a:endParaRPr>
          </a:p>
        </p:txBody>
      </p:sp>
      <p:sp>
        <p:nvSpPr>
          <p:cNvPr id="10" name="Rectangle 9">
            <a:extLst>
              <a:ext uri="{FF2B5EF4-FFF2-40B4-BE49-F238E27FC236}">
                <a16:creationId xmlns:a16="http://schemas.microsoft.com/office/drawing/2014/main" id="{7D1EBD50-DEA3-2C3D-50CC-D011820855AC}"/>
              </a:ext>
            </a:extLst>
          </p:cNvPr>
          <p:cNvSpPr/>
          <p:nvPr userDrawn="1"/>
        </p:nvSpPr>
        <p:spPr>
          <a:xfrm>
            <a:off x="0" y="350729"/>
            <a:ext cx="2743200" cy="926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C8BD461D-7B53-BB37-5444-1FFD8D02A455}"/>
              </a:ext>
            </a:extLst>
          </p:cNvPr>
          <p:cNvPicPr>
            <a:picLocks noChangeAspect="1"/>
          </p:cNvPicPr>
          <p:nvPr userDrawn="1"/>
        </p:nvPicPr>
        <p:blipFill>
          <a:blip r:embed="rId3"/>
          <a:stretch>
            <a:fillRect/>
          </a:stretch>
        </p:blipFill>
        <p:spPr>
          <a:xfrm>
            <a:off x="396062" y="525422"/>
            <a:ext cx="2098800" cy="590389"/>
          </a:xfrm>
          <a:prstGeom prst="rect">
            <a:avLst/>
          </a:prstGeom>
        </p:spPr>
      </p:pic>
      <p:pic>
        <p:nvPicPr>
          <p:cNvPr id="13" name="Picture 12">
            <a:extLst>
              <a:ext uri="{FF2B5EF4-FFF2-40B4-BE49-F238E27FC236}">
                <a16:creationId xmlns:a16="http://schemas.microsoft.com/office/drawing/2014/main" id="{A72C98E5-373C-58FD-43DF-3B24EA580E7B}"/>
              </a:ext>
            </a:extLst>
          </p:cNvPr>
          <p:cNvPicPr>
            <a:picLocks noChangeAspect="1"/>
          </p:cNvPicPr>
          <p:nvPr userDrawn="1"/>
        </p:nvPicPr>
        <p:blipFill rotWithShape="1">
          <a:blip r:embed="rId4">
            <a:alphaModFix amt="65000"/>
            <a:extLst>
              <a:ext uri="{BEBA8EAE-BF5A-486C-A8C5-ECC9F3942E4B}">
                <a14:imgProps xmlns:a14="http://schemas.microsoft.com/office/drawing/2010/main">
                  <a14:imgLayer r:embed="rId5">
                    <a14:imgEffect>
                      <a14:colorTemperature colorTemp="1500"/>
                    </a14:imgEffect>
                    <a14:imgEffect>
                      <a14:saturation sat="0"/>
                    </a14:imgEffect>
                  </a14:imgLayer>
                </a14:imgProps>
              </a:ext>
            </a:extLst>
          </a:blip>
          <a:srcRect t="-1" b="44114"/>
          <a:stretch/>
        </p:blipFill>
        <p:spPr>
          <a:xfrm>
            <a:off x="10355681" y="-1"/>
            <a:ext cx="1193672" cy="6858001"/>
          </a:xfrm>
          <a:prstGeom prst="rect">
            <a:avLst/>
          </a:prstGeom>
        </p:spPr>
      </p:pic>
    </p:spTree>
    <p:extLst>
      <p:ext uri="{BB962C8B-B14F-4D97-AF65-F5344CB8AC3E}">
        <p14:creationId xmlns:p14="http://schemas.microsoft.com/office/powerpoint/2010/main" val="3433679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Photo Titl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EB9D3E2-49B1-E2DB-DB9D-1769F2A471BB}"/>
              </a:ext>
            </a:extLst>
          </p:cNvPr>
          <p:cNvPicPr>
            <a:picLocks noChangeAspect="1"/>
          </p:cNvPicPr>
          <p:nvPr userDrawn="1"/>
        </p:nvPicPr>
        <p:blipFill>
          <a:blip r:embed="rId2"/>
          <a:srcRect/>
          <a:stretch/>
        </p:blipFill>
        <p:spPr>
          <a:xfrm>
            <a:off x="0" y="0"/>
            <a:ext cx="12192000" cy="6858000"/>
          </a:xfrm>
          <a:prstGeom prst="rect">
            <a:avLst/>
          </a:prstGeom>
        </p:spPr>
      </p:pic>
      <p:sp>
        <p:nvSpPr>
          <p:cNvPr id="7" name="Title 6">
            <a:extLst>
              <a:ext uri="{FF2B5EF4-FFF2-40B4-BE49-F238E27FC236}">
                <a16:creationId xmlns:a16="http://schemas.microsoft.com/office/drawing/2014/main" id="{02D37A60-9FEB-28F3-D750-E7DF7E01E69C}"/>
              </a:ext>
            </a:extLst>
          </p:cNvPr>
          <p:cNvSpPr>
            <a:spLocks noGrp="1"/>
          </p:cNvSpPr>
          <p:nvPr>
            <p:ph type="title" hasCustomPrompt="1"/>
          </p:nvPr>
        </p:nvSpPr>
        <p:spPr>
          <a:xfrm>
            <a:off x="396062" y="2124256"/>
            <a:ext cx="8859698" cy="2485321"/>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a:ln>
                  <a:noFill/>
                </a:ln>
                <a:solidFill>
                  <a:srgbClr val="000000"/>
                </a:solidFill>
                <a:effectLst/>
                <a:highlight>
                  <a:srgbClr val="FA9D1C"/>
                </a:highlight>
                <a:uLnTx/>
                <a:uFillTx/>
                <a:latin typeface="+mn-lt"/>
                <a:ea typeface="+mn-ea"/>
                <a:cs typeface="Calibri"/>
                <a:sym typeface="Calibri"/>
              </a:rPr>
              <a:t>Click to add title</a:t>
            </a:r>
            <a:endParaRPr kumimoji="0" lang="en-US" sz="2400" b="1" i="0" u="none" strike="noStrike" kern="1200" cap="none" spc="0" normalizeH="0" baseline="0" noProof="0">
              <a:ln>
                <a:noFill/>
              </a:ln>
              <a:solidFill>
                <a:srgbClr val="000000"/>
              </a:solidFill>
              <a:effectLst/>
              <a:highlight>
                <a:srgbClr val="FA9D1C"/>
              </a:highlight>
              <a:uLnTx/>
              <a:uFillTx/>
              <a:latin typeface="+mn-lt"/>
              <a:ea typeface="+mn-ea"/>
              <a:cs typeface="+mn-cs"/>
            </a:endParaRPr>
          </a:p>
        </p:txBody>
      </p:sp>
      <p:sp>
        <p:nvSpPr>
          <p:cNvPr id="10" name="Rectangle 9">
            <a:extLst>
              <a:ext uri="{FF2B5EF4-FFF2-40B4-BE49-F238E27FC236}">
                <a16:creationId xmlns:a16="http://schemas.microsoft.com/office/drawing/2014/main" id="{7D1EBD50-DEA3-2C3D-50CC-D011820855AC}"/>
              </a:ext>
            </a:extLst>
          </p:cNvPr>
          <p:cNvSpPr/>
          <p:nvPr userDrawn="1"/>
        </p:nvSpPr>
        <p:spPr>
          <a:xfrm>
            <a:off x="0" y="350729"/>
            <a:ext cx="2743200" cy="926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C8BD461D-7B53-BB37-5444-1FFD8D02A455}"/>
              </a:ext>
            </a:extLst>
          </p:cNvPr>
          <p:cNvPicPr>
            <a:picLocks noChangeAspect="1"/>
          </p:cNvPicPr>
          <p:nvPr userDrawn="1"/>
        </p:nvPicPr>
        <p:blipFill>
          <a:blip r:embed="rId3"/>
          <a:stretch>
            <a:fillRect/>
          </a:stretch>
        </p:blipFill>
        <p:spPr>
          <a:xfrm>
            <a:off x="396062" y="525422"/>
            <a:ext cx="2098800" cy="590389"/>
          </a:xfrm>
          <a:prstGeom prst="rect">
            <a:avLst/>
          </a:prstGeom>
        </p:spPr>
      </p:pic>
      <p:pic>
        <p:nvPicPr>
          <p:cNvPr id="13" name="Picture 12">
            <a:extLst>
              <a:ext uri="{FF2B5EF4-FFF2-40B4-BE49-F238E27FC236}">
                <a16:creationId xmlns:a16="http://schemas.microsoft.com/office/drawing/2014/main" id="{A72C98E5-373C-58FD-43DF-3B24EA580E7B}"/>
              </a:ext>
            </a:extLst>
          </p:cNvPr>
          <p:cNvPicPr>
            <a:picLocks noChangeAspect="1"/>
          </p:cNvPicPr>
          <p:nvPr userDrawn="1"/>
        </p:nvPicPr>
        <p:blipFill rotWithShape="1">
          <a:blip r:embed="rId4">
            <a:alphaModFix amt="65000"/>
            <a:extLst>
              <a:ext uri="{BEBA8EAE-BF5A-486C-A8C5-ECC9F3942E4B}">
                <a14:imgProps xmlns:a14="http://schemas.microsoft.com/office/drawing/2010/main">
                  <a14:imgLayer r:embed="rId5">
                    <a14:imgEffect>
                      <a14:colorTemperature colorTemp="1500"/>
                    </a14:imgEffect>
                    <a14:imgEffect>
                      <a14:saturation sat="0"/>
                    </a14:imgEffect>
                  </a14:imgLayer>
                </a14:imgProps>
              </a:ext>
            </a:extLst>
          </a:blip>
          <a:srcRect t="-1" b="44114"/>
          <a:stretch/>
        </p:blipFill>
        <p:spPr>
          <a:xfrm>
            <a:off x="10355681" y="-1"/>
            <a:ext cx="1193672" cy="6858001"/>
          </a:xfrm>
          <a:prstGeom prst="rect">
            <a:avLst/>
          </a:prstGeom>
        </p:spPr>
      </p:pic>
    </p:spTree>
    <p:extLst>
      <p:ext uri="{BB962C8B-B14F-4D97-AF65-F5344CB8AC3E}">
        <p14:creationId xmlns:p14="http://schemas.microsoft.com/office/powerpoint/2010/main" val="1078846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Photo Titl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EB9D3E2-49B1-E2DB-DB9D-1769F2A471BB}"/>
              </a:ext>
            </a:extLst>
          </p:cNvPr>
          <p:cNvPicPr>
            <a:picLocks noChangeAspect="1"/>
          </p:cNvPicPr>
          <p:nvPr userDrawn="1"/>
        </p:nvPicPr>
        <p:blipFill>
          <a:blip r:embed="rId2"/>
          <a:srcRect/>
          <a:stretch/>
        </p:blipFill>
        <p:spPr>
          <a:xfrm>
            <a:off x="0" y="0"/>
            <a:ext cx="12192000" cy="6858000"/>
          </a:xfrm>
          <a:prstGeom prst="rect">
            <a:avLst/>
          </a:prstGeom>
        </p:spPr>
      </p:pic>
      <p:sp>
        <p:nvSpPr>
          <p:cNvPr id="7" name="Title 6">
            <a:extLst>
              <a:ext uri="{FF2B5EF4-FFF2-40B4-BE49-F238E27FC236}">
                <a16:creationId xmlns:a16="http://schemas.microsoft.com/office/drawing/2014/main" id="{02D37A60-9FEB-28F3-D750-E7DF7E01E69C}"/>
              </a:ext>
            </a:extLst>
          </p:cNvPr>
          <p:cNvSpPr>
            <a:spLocks noGrp="1"/>
          </p:cNvSpPr>
          <p:nvPr>
            <p:ph type="title" hasCustomPrompt="1"/>
          </p:nvPr>
        </p:nvSpPr>
        <p:spPr>
          <a:xfrm>
            <a:off x="396062" y="2124256"/>
            <a:ext cx="8859698" cy="2485321"/>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a:ln>
                  <a:noFill/>
                </a:ln>
                <a:solidFill>
                  <a:srgbClr val="000000"/>
                </a:solidFill>
                <a:effectLst/>
                <a:highlight>
                  <a:srgbClr val="FA9D1C"/>
                </a:highlight>
                <a:uLnTx/>
                <a:uFillTx/>
                <a:latin typeface="+mn-lt"/>
                <a:ea typeface="+mn-ea"/>
                <a:cs typeface="Calibri"/>
                <a:sym typeface="Calibri"/>
              </a:rPr>
              <a:t>Click to add title</a:t>
            </a:r>
            <a:endParaRPr kumimoji="0" lang="en-US" sz="2400" b="1" i="0" u="none" strike="noStrike" kern="1200" cap="none" spc="0" normalizeH="0" baseline="0" noProof="0">
              <a:ln>
                <a:noFill/>
              </a:ln>
              <a:solidFill>
                <a:srgbClr val="000000"/>
              </a:solidFill>
              <a:effectLst/>
              <a:highlight>
                <a:srgbClr val="FA9D1C"/>
              </a:highlight>
              <a:uLnTx/>
              <a:uFillTx/>
              <a:latin typeface="+mn-lt"/>
              <a:ea typeface="+mn-ea"/>
              <a:cs typeface="+mn-cs"/>
            </a:endParaRPr>
          </a:p>
        </p:txBody>
      </p:sp>
      <p:sp>
        <p:nvSpPr>
          <p:cNvPr id="10" name="Rectangle 9">
            <a:extLst>
              <a:ext uri="{FF2B5EF4-FFF2-40B4-BE49-F238E27FC236}">
                <a16:creationId xmlns:a16="http://schemas.microsoft.com/office/drawing/2014/main" id="{7D1EBD50-DEA3-2C3D-50CC-D011820855AC}"/>
              </a:ext>
            </a:extLst>
          </p:cNvPr>
          <p:cNvSpPr/>
          <p:nvPr userDrawn="1"/>
        </p:nvSpPr>
        <p:spPr>
          <a:xfrm>
            <a:off x="0" y="350729"/>
            <a:ext cx="2743200" cy="926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C8BD461D-7B53-BB37-5444-1FFD8D02A455}"/>
              </a:ext>
            </a:extLst>
          </p:cNvPr>
          <p:cNvPicPr>
            <a:picLocks noChangeAspect="1"/>
          </p:cNvPicPr>
          <p:nvPr userDrawn="1"/>
        </p:nvPicPr>
        <p:blipFill>
          <a:blip r:embed="rId3"/>
          <a:stretch>
            <a:fillRect/>
          </a:stretch>
        </p:blipFill>
        <p:spPr>
          <a:xfrm>
            <a:off x="396062" y="525422"/>
            <a:ext cx="2098800" cy="590389"/>
          </a:xfrm>
          <a:prstGeom prst="rect">
            <a:avLst/>
          </a:prstGeom>
        </p:spPr>
      </p:pic>
      <p:pic>
        <p:nvPicPr>
          <p:cNvPr id="13" name="Picture 12">
            <a:extLst>
              <a:ext uri="{FF2B5EF4-FFF2-40B4-BE49-F238E27FC236}">
                <a16:creationId xmlns:a16="http://schemas.microsoft.com/office/drawing/2014/main" id="{A72C98E5-373C-58FD-43DF-3B24EA580E7B}"/>
              </a:ext>
            </a:extLst>
          </p:cNvPr>
          <p:cNvPicPr>
            <a:picLocks noChangeAspect="1"/>
          </p:cNvPicPr>
          <p:nvPr userDrawn="1"/>
        </p:nvPicPr>
        <p:blipFill rotWithShape="1">
          <a:blip r:embed="rId4">
            <a:alphaModFix amt="65000"/>
            <a:extLst>
              <a:ext uri="{BEBA8EAE-BF5A-486C-A8C5-ECC9F3942E4B}">
                <a14:imgProps xmlns:a14="http://schemas.microsoft.com/office/drawing/2010/main">
                  <a14:imgLayer r:embed="rId5">
                    <a14:imgEffect>
                      <a14:colorTemperature colorTemp="1500"/>
                    </a14:imgEffect>
                    <a14:imgEffect>
                      <a14:saturation sat="0"/>
                    </a14:imgEffect>
                  </a14:imgLayer>
                </a14:imgProps>
              </a:ext>
            </a:extLst>
          </a:blip>
          <a:srcRect t="-1" b="44114"/>
          <a:stretch/>
        </p:blipFill>
        <p:spPr>
          <a:xfrm>
            <a:off x="10355681" y="-1"/>
            <a:ext cx="1193672" cy="6858001"/>
          </a:xfrm>
          <a:prstGeom prst="rect">
            <a:avLst/>
          </a:prstGeom>
        </p:spPr>
      </p:pic>
    </p:spTree>
    <p:extLst>
      <p:ext uri="{BB962C8B-B14F-4D97-AF65-F5344CB8AC3E}">
        <p14:creationId xmlns:p14="http://schemas.microsoft.com/office/powerpoint/2010/main" val="348150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Photo Titl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EB9D3E2-49B1-E2DB-DB9D-1769F2A471BB}"/>
              </a:ext>
            </a:extLst>
          </p:cNvPr>
          <p:cNvPicPr>
            <a:picLocks noChangeAspect="1"/>
          </p:cNvPicPr>
          <p:nvPr userDrawn="1"/>
        </p:nvPicPr>
        <p:blipFill>
          <a:blip r:embed="rId2"/>
          <a:srcRect/>
          <a:stretch/>
        </p:blipFill>
        <p:spPr>
          <a:xfrm>
            <a:off x="0" y="0"/>
            <a:ext cx="12192000" cy="6858000"/>
          </a:xfrm>
          <a:prstGeom prst="rect">
            <a:avLst/>
          </a:prstGeom>
        </p:spPr>
      </p:pic>
      <p:sp>
        <p:nvSpPr>
          <p:cNvPr id="7" name="Title 6">
            <a:extLst>
              <a:ext uri="{FF2B5EF4-FFF2-40B4-BE49-F238E27FC236}">
                <a16:creationId xmlns:a16="http://schemas.microsoft.com/office/drawing/2014/main" id="{02D37A60-9FEB-28F3-D750-E7DF7E01E69C}"/>
              </a:ext>
            </a:extLst>
          </p:cNvPr>
          <p:cNvSpPr>
            <a:spLocks noGrp="1"/>
          </p:cNvSpPr>
          <p:nvPr>
            <p:ph type="title" hasCustomPrompt="1"/>
          </p:nvPr>
        </p:nvSpPr>
        <p:spPr>
          <a:xfrm>
            <a:off x="396062" y="2124256"/>
            <a:ext cx="8859698" cy="2485321"/>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a:ln>
                  <a:noFill/>
                </a:ln>
                <a:solidFill>
                  <a:srgbClr val="000000"/>
                </a:solidFill>
                <a:effectLst/>
                <a:highlight>
                  <a:srgbClr val="FA9D1C"/>
                </a:highlight>
                <a:uLnTx/>
                <a:uFillTx/>
                <a:latin typeface="+mn-lt"/>
                <a:ea typeface="+mn-ea"/>
                <a:cs typeface="Calibri"/>
                <a:sym typeface="Calibri"/>
              </a:rPr>
              <a:t>Click to add title</a:t>
            </a:r>
            <a:endParaRPr kumimoji="0" lang="en-US" sz="2400" b="1" i="0" u="none" strike="noStrike" kern="1200" cap="none" spc="0" normalizeH="0" baseline="0" noProof="0">
              <a:ln>
                <a:noFill/>
              </a:ln>
              <a:solidFill>
                <a:srgbClr val="000000"/>
              </a:solidFill>
              <a:effectLst/>
              <a:highlight>
                <a:srgbClr val="FA9D1C"/>
              </a:highlight>
              <a:uLnTx/>
              <a:uFillTx/>
              <a:latin typeface="+mn-lt"/>
              <a:ea typeface="+mn-ea"/>
              <a:cs typeface="+mn-cs"/>
            </a:endParaRPr>
          </a:p>
        </p:txBody>
      </p:sp>
      <p:sp>
        <p:nvSpPr>
          <p:cNvPr id="10" name="Rectangle 9">
            <a:extLst>
              <a:ext uri="{FF2B5EF4-FFF2-40B4-BE49-F238E27FC236}">
                <a16:creationId xmlns:a16="http://schemas.microsoft.com/office/drawing/2014/main" id="{7D1EBD50-DEA3-2C3D-50CC-D011820855AC}"/>
              </a:ext>
            </a:extLst>
          </p:cNvPr>
          <p:cNvSpPr/>
          <p:nvPr userDrawn="1"/>
        </p:nvSpPr>
        <p:spPr>
          <a:xfrm>
            <a:off x="0" y="350729"/>
            <a:ext cx="2743200" cy="926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C8BD461D-7B53-BB37-5444-1FFD8D02A455}"/>
              </a:ext>
            </a:extLst>
          </p:cNvPr>
          <p:cNvPicPr>
            <a:picLocks noChangeAspect="1"/>
          </p:cNvPicPr>
          <p:nvPr userDrawn="1"/>
        </p:nvPicPr>
        <p:blipFill>
          <a:blip r:embed="rId3"/>
          <a:stretch>
            <a:fillRect/>
          </a:stretch>
        </p:blipFill>
        <p:spPr>
          <a:xfrm>
            <a:off x="396062" y="525422"/>
            <a:ext cx="2098800" cy="590389"/>
          </a:xfrm>
          <a:prstGeom prst="rect">
            <a:avLst/>
          </a:prstGeom>
        </p:spPr>
      </p:pic>
      <p:pic>
        <p:nvPicPr>
          <p:cNvPr id="13" name="Picture 12">
            <a:extLst>
              <a:ext uri="{FF2B5EF4-FFF2-40B4-BE49-F238E27FC236}">
                <a16:creationId xmlns:a16="http://schemas.microsoft.com/office/drawing/2014/main" id="{A72C98E5-373C-58FD-43DF-3B24EA580E7B}"/>
              </a:ext>
            </a:extLst>
          </p:cNvPr>
          <p:cNvPicPr>
            <a:picLocks noChangeAspect="1"/>
          </p:cNvPicPr>
          <p:nvPr userDrawn="1"/>
        </p:nvPicPr>
        <p:blipFill rotWithShape="1">
          <a:blip r:embed="rId4">
            <a:alphaModFix amt="65000"/>
            <a:extLst>
              <a:ext uri="{BEBA8EAE-BF5A-486C-A8C5-ECC9F3942E4B}">
                <a14:imgProps xmlns:a14="http://schemas.microsoft.com/office/drawing/2010/main">
                  <a14:imgLayer r:embed="rId5">
                    <a14:imgEffect>
                      <a14:colorTemperature colorTemp="1500"/>
                    </a14:imgEffect>
                    <a14:imgEffect>
                      <a14:saturation sat="0"/>
                    </a14:imgEffect>
                  </a14:imgLayer>
                </a14:imgProps>
              </a:ext>
            </a:extLst>
          </a:blip>
          <a:srcRect t="-1" b="44114"/>
          <a:stretch/>
        </p:blipFill>
        <p:spPr>
          <a:xfrm>
            <a:off x="10355681" y="-1"/>
            <a:ext cx="1193672" cy="6858001"/>
          </a:xfrm>
          <a:prstGeom prst="rect">
            <a:avLst/>
          </a:prstGeom>
        </p:spPr>
      </p:pic>
    </p:spTree>
    <p:extLst>
      <p:ext uri="{BB962C8B-B14F-4D97-AF65-F5344CB8AC3E}">
        <p14:creationId xmlns:p14="http://schemas.microsoft.com/office/powerpoint/2010/main" val="1024811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EBA33-13E7-0720-C029-78378F87831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7772B9D-AA03-62CD-4FF8-8DCCBABC2D0A}"/>
              </a:ext>
            </a:extLst>
          </p:cNvPr>
          <p:cNvSpPr>
            <a:spLocks noGrp="1"/>
          </p:cNvSpPr>
          <p:nvPr>
            <p:ph sz="half" idx="1"/>
          </p:nvPr>
        </p:nvSpPr>
        <p:spPr>
          <a:xfrm>
            <a:off x="396062" y="1825625"/>
            <a:ext cx="5623738"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F95E5BA-3BF0-C38F-4CEC-E253243B7C11}"/>
              </a:ext>
            </a:extLst>
          </p:cNvPr>
          <p:cNvSpPr>
            <a:spLocks noGrp="1"/>
          </p:cNvSpPr>
          <p:nvPr>
            <p:ph sz="half" idx="2"/>
          </p:nvPr>
        </p:nvSpPr>
        <p:spPr>
          <a:xfrm>
            <a:off x="6172200" y="1825625"/>
            <a:ext cx="5623738"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C601097-8BD0-066A-9304-9521D8920AF7}"/>
              </a:ext>
            </a:extLst>
          </p:cNvPr>
          <p:cNvSpPr>
            <a:spLocks noGrp="1"/>
          </p:cNvSpPr>
          <p:nvPr>
            <p:ph type="dt" sz="half" idx="10"/>
          </p:nvPr>
        </p:nvSpPr>
        <p:spPr/>
        <p:txBody>
          <a:bodyPr/>
          <a:lstStyle/>
          <a:p>
            <a:fld id="{55C13B14-5C00-4744-92C0-5F9690D3510A}" type="datetime6">
              <a:rPr lang="en-NZ" smtClean="0"/>
              <a:t>February 25</a:t>
            </a:fld>
            <a:endParaRPr lang="en-US"/>
          </a:p>
        </p:txBody>
      </p:sp>
      <p:sp>
        <p:nvSpPr>
          <p:cNvPr id="6" name="Footer Placeholder 5">
            <a:extLst>
              <a:ext uri="{FF2B5EF4-FFF2-40B4-BE49-F238E27FC236}">
                <a16:creationId xmlns:a16="http://schemas.microsoft.com/office/drawing/2014/main" id="{A7F2322A-A71A-3E58-23E5-FF3D176CF1D0}"/>
              </a:ext>
            </a:extLst>
          </p:cNvPr>
          <p:cNvSpPr>
            <a:spLocks noGrp="1"/>
          </p:cNvSpPr>
          <p:nvPr>
            <p:ph type="ftr" sz="quarter" idx="11"/>
          </p:nvPr>
        </p:nvSpPr>
        <p:spPr/>
        <p:txBody>
          <a:bodyPr/>
          <a:lstStyle>
            <a:lvl1pPr algn="r">
              <a:defRPr/>
            </a:lvl1pPr>
          </a:lstStyle>
          <a:p>
            <a:r>
              <a:rPr lang="en-US"/>
              <a:t>Ringa Hora Workforce Development Council   |</a:t>
            </a:r>
          </a:p>
        </p:txBody>
      </p:sp>
      <p:sp>
        <p:nvSpPr>
          <p:cNvPr id="7" name="Slide Number Placeholder 6">
            <a:extLst>
              <a:ext uri="{FF2B5EF4-FFF2-40B4-BE49-F238E27FC236}">
                <a16:creationId xmlns:a16="http://schemas.microsoft.com/office/drawing/2014/main" id="{2D581D7C-C791-4201-B69F-49445D57BEDF}"/>
              </a:ext>
            </a:extLst>
          </p:cNvPr>
          <p:cNvSpPr>
            <a:spLocks noGrp="1"/>
          </p:cNvSpPr>
          <p:nvPr>
            <p:ph type="sldNum" sz="quarter" idx="12"/>
          </p:nvPr>
        </p:nvSpPr>
        <p:spPr>
          <a:xfrm>
            <a:off x="11311002" y="6356350"/>
            <a:ext cx="484935" cy="365125"/>
          </a:xfrm>
          <a:prstGeom prst="rect">
            <a:avLst/>
          </a:prstGeom>
        </p:spPr>
        <p:txBody>
          <a:bodyPr/>
          <a:lstStyle/>
          <a:p>
            <a:fld id="{DF3F4873-22FB-1E4A-8557-AFCDC3F71426}" type="slidenum">
              <a:rPr lang="en-US" smtClean="0"/>
              <a:t>‹#›</a:t>
            </a:fld>
            <a:endParaRPr lang="en-US"/>
          </a:p>
        </p:txBody>
      </p:sp>
    </p:spTree>
    <p:extLst>
      <p:ext uri="{BB962C8B-B14F-4D97-AF65-F5344CB8AC3E}">
        <p14:creationId xmlns:p14="http://schemas.microsoft.com/office/powerpoint/2010/main" val="398041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9A8F-5B88-971D-06E1-9A4C97D4548F}"/>
              </a:ext>
            </a:extLst>
          </p:cNvPr>
          <p:cNvSpPr>
            <a:spLocks noGrp="1"/>
          </p:cNvSpPr>
          <p:nvPr>
            <p:ph type="title"/>
          </p:nvPr>
        </p:nvSpPr>
        <p:spPr>
          <a:xfrm>
            <a:off x="396062" y="365125"/>
            <a:ext cx="8873198"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118542F-0516-5B7D-3C5E-4B61BF58D3BE}"/>
              </a:ext>
            </a:extLst>
          </p:cNvPr>
          <p:cNvSpPr>
            <a:spLocks noGrp="1"/>
          </p:cNvSpPr>
          <p:nvPr>
            <p:ph type="body" idx="1"/>
          </p:nvPr>
        </p:nvSpPr>
        <p:spPr>
          <a:xfrm>
            <a:off x="396062" y="1857375"/>
            <a:ext cx="5601513" cy="647700"/>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142D60F-9BC7-8D4B-1234-DE92C2C3B1C0}"/>
              </a:ext>
            </a:extLst>
          </p:cNvPr>
          <p:cNvSpPr>
            <a:spLocks noGrp="1"/>
          </p:cNvSpPr>
          <p:nvPr>
            <p:ph sz="half" idx="2"/>
          </p:nvPr>
        </p:nvSpPr>
        <p:spPr>
          <a:xfrm>
            <a:off x="396062" y="2505075"/>
            <a:ext cx="5601513"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FFB30A-70F8-8CCD-C6D2-6572ACBBBF95}"/>
              </a:ext>
            </a:extLst>
          </p:cNvPr>
          <p:cNvSpPr>
            <a:spLocks noGrp="1"/>
          </p:cNvSpPr>
          <p:nvPr>
            <p:ph type="body" sz="quarter" idx="3"/>
          </p:nvPr>
        </p:nvSpPr>
        <p:spPr>
          <a:xfrm>
            <a:off x="6172200" y="1857375"/>
            <a:ext cx="5623738" cy="647700"/>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EE707D3-0E65-10B9-4529-283842159B7E}"/>
              </a:ext>
            </a:extLst>
          </p:cNvPr>
          <p:cNvSpPr>
            <a:spLocks noGrp="1"/>
          </p:cNvSpPr>
          <p:nvPr>
            <p:ph sz="quarter" idx="4"/>
          </p:nvPr>
        </p:nvSpPr>
        <p:spPr>
          <a:xfrm>
            <a:off x="6172200" y="2505075"/>
            <a:ext cx="562373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D50FB65-161E-12A4-AD83-55BB4694BB63}"/>
              </a:ext>
            </a:extLst>
          </p:cNvPr>
          <p:cNvSpPr>
            <a:spLocks noGrp="1"/>
          </p:cNvSpPr>
          <p:nvPr>
            <p:ph type="dt" sz="half" idx="10"/>
          </p:nvPr>
        </p:nvSpPr>
        <p:spPr/>
        <p:txBody>
          <a:bodyPr/>
          <a:lstStyle/>
          <a:p>
            <a:fld id="{4977EA7E-9277-6248-B22C-EE9B5AF2A741}" type="datetime6">
              <a:rPr lang="en-NZ" smtClean="0"/>
              <a:t>February 25</a:t>
            </a:fld>
            <a:endParaRPr lang="en-US"/>
          </a:p>
        </p:txBody>
      </p:sp>
      <p:sp>
        <p:nvSpPr>
          <p:cNvPr id="8" name="Footer Placeholder 7">
            <a:extLst>
              <a:ext uri="{FF2B5EF4-FFF2-40B4-BE49-F238E27FC236}">
                <a16:creationId xmlns:a16="http://schemas.microsoft.com/office/drawing/2014/main" id="{A47DF998-BFB3-33A5-77C3-B21B03C33905}"/>
              </a:ext>
            </a:extLst>
          </p:cNvPr>
          <p:cNvSpPr>
            <a:spLocks noGrp="1"/>
          </p:cNvSpPr>
          <p:nvPr>
            <p:ph type="ftr" sz="quarter" idx="11"/>
          </p:nvPr>
        </p:nvSpPr>
        <p:spPr/>
        <p:txBody>
          <a:bodyPr/>
          <a:lstStyle>
            <a:lvl1pPr algn="r">
              <a:defRPr/>
            </a:lvl1pPr>
          </a:lstStyle>
          <a:p>
            <a:r>
              <a:rPr lang="en-US"/>
              <a:t>Ringa Hora Workforce Development Council   |</a:t>
            </a:r>
          </a:p>
        </p:txBody>
      </p:sp>
      <p:sp>
        <p:nvSpPr>
          <p:cNvPr id="9" name="Slide Number Placeholder 8">
            <a:extLst>
              <a:ext uri="{FF2B5EF4-FFF2-40B4-BE49-F238E27FC236}">
                <a16:creationId xmlns:a16="http://schemas.microsoft.com/office/drawing/2014/main" id="{1795D2E6-65DE-D779-296A-C397FBF0873D}"/>
              </a:ext>
            </a:extLst>
          </p:cNvPr>
          <p:cNvSpPr>
            <a:spLocks noGrp="1"/>
          </p:cNvSpPr>
          <p:nvPr>
            <p:ph type="sldNum" sz="quarter" idx="12"/>
          </p:nvPr>
        </p:nvSpPr>
        <p:spPr>
          <a:xfrm>
            <a:off x="11311002" y="6356350"/>
            <a:ext cx="484935" cy="365125"/>
          </a:xfrm>
          <a:prstGeom prst="rect">
            <a:avLst/>
          </a:prstGeom>
        </p:spPr>
        <p:txBody>
          <a:bodyPr/>
          <a:lstStyle/>
          <a:p>
            <a:fld id="{DF3F4873-22FB-1E4A-8557-AFCDC3F71426}" type="slidenum">
              <a:rPr lang="en-US" smtClean="0"/>
              <a:t>‹#›</a:t>
            </a:fld>
            <a:endParaRPr lang="en-US"/>
          </a:p>
        </p:txBody>
      </p:sp>
    </p:spTree>
    <p:extLst>
      <p:ext uri="{BB962C8B-B14F-4D97-AF65-F5344CB8AC3E}">
        <p14:creationId xmlns:p14="http://schemas.microsoft.com/office/powerpoint/2010/main" val="2391564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92458-C6ED-2A59-4252-F66697474CB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D012ADF-3E1D-239F-F70C-5CE6592DD6D8}"/>
              </a:ext>
            </a:extLst>
          </p:cNvPr>
          <p:cNvSpPr>
            <a:spLocks noGrp="1"/>
          </p:cNvSpPr>
          <p:nvPr>
            <p:ph type="dt" sz="half" idx="10"/>
          </p:nvPr>
        </p:nvSpPr>
        <p:spPr/>
        <p:txBody>
          <a:bodyPr/>
          <a:lstStyle/>
          <a:p>
            <a:fld id="{41559927-5DA4-6540-A173-0D712BDC94CB}" type="datetime6">
              <a:rPr lang="en-NZ" smtClean="0"/>
              <a:t>February 25</a:t>
            </a:fld>
            <a:endParaRPr lang="en-US"/>
          </a:p>
        </p:txBody>
      </p:sp>
      <p:sp>
        <p:nvSpPr>
          <p:cNvPr id="4" name="Footer Placeholder 3">
            <a:extLst>
              <a:ext uri="{FF2B5EF4-FFF2-40B4-BE49-F238E27FC236}">
                <a16:creationId xmlns:a16="http://schemas.microsoft.com/office/drawing/2014/main" id="{68574B9D-D2FC-0A50-46AF-17B161450E24}"/>
              </a:ext>
            </a:extLst>
          </p:cNvPr>
          <p:cNvSpPr>
            <a:spLocks noGrp="1"/>
          </p:cNvSpPr>
          <p:nvPr>
            <p:ph type="ftr" sz="quarter" idx="11"/>
          </p:nvPr>
        </p:nvSpPr>
        <p:spPr/>
        <p:txBody>
          <a:bodyPr/>
          <a:lstStyle>
            <a:lvl1pPr algn="r">
              <a:defRPr/>
            </a:lvl1pPr>
          </a:lstStyle>
          <a:p>
            <a:r>
              <a:rPr lang="en-US"/>
              <a:t>Ringa Hora Workforce Development Council   |</a:t>
            </a:r>
          </a:p>
        </p:txBody>
      </p:sp>
      <p:sp>
        <p:nvSpPr>
          <p:cNvPr id="5" name="Slide Number Placeholder 4">
            <a:extLst>
              <a:ext uri="{FF2B5EF4-FFF2-40B4-BE49-F238E27FC236}">
                <a16:creationId xmlns:a16="http://schemas.microsoft.com/office/drawing/2014/main" id="{53FEF581-78D9-07D8-F143-304E633BF501}"/>
              </a:ext>
            </a:extLst>
          </p:cNvPr>
          <p:cNvSpPr>
            <a:spLocks noGrp="1"/>
          </p:cNvSpPr>
          <p:nvPr>
            <p:ph type="sldNum" sz="quarter" idx="12"/>
          </p:nvPr>
        </p:nvSpPr>
        <p:spPr>
          <a:xfrm>
            <a:off x="11311002" y="6356350"/>
            <a:ext cx="484935" cy="365125"/>
          </a:xfrm>
          <a:prstGeom prst="rect">
            <a:avLst/>
          </a:prstGeom>
        </p:spPr>
        <p:txBody>
          <a:bodyPr/>
          <a:lstStyle/>
          <a:p>
            <a:fld id="{DF3F4873-22FB-1E4A-8557-AFCDC3F71426}" type="slidenum">
              <a:rPr lang="en-US" smtClean="0"/>
              <a:t>‹#›</a:t>
            </a:fld>
            <a:endParaRPr lang="en-US"/>
          </a:p>
        </p:txBody>
      </p:sp>
    </p:spTree>
    <p:extLst>
      <p:ext uri="{BB962C8B-B14F-4D97-AF65-F5344CB8AC3E}">
        <p14:creationId xmlns:p14="http://schemas.microsoft.com/office/powerpoint/2010/main" val="1371773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D1AB64-FADA-E37E-6129-72912E196D1C}"/>
              </a:ext>
            </a:extLst>
          </p:cNvPr>
          <p:cNvSpPr>
            <a:spLocks noGrp="1"/>
          </p:cNvSpPr>
          <p:nvPr>
            <p:ph type="dt" sz="half" idx="10"/>
          </p:nvPr>
        </p:nvSpPr>
        <p:spPr/>
        <p:txBody>
          <a:bodyPr/>
          <a:lstStyle/>
          <a:p>
            <a:fld id="{0811F4CC-05E3-C445-879D-C3B620797AE6}" type="datetime6">
              <a:rPr lang="en-NZ" smtClean="0"/>
              <a:t>February 25</a:t>
            </a:fld>
            <a:endParaRPr lang="en-US"/>
          </a:p>
        </p:txBody>
      </p:sp>
      <p:sp>
        <p:nvSpPr>
          <p:cNvPr id="3" name="Footer Placeholder 2">
            <a:extLst>
              <a:ext uri="{FF2B5EF4-FFF2-40B4-BE49-F238E27FC236}">
                <a16:creationId xmlns:a16="http://schemas.microsoft.com/office/drawing/2014/main" id="{17164EB7-4DA5-F25C-3717-5F73D3641138}"/>
              </a:ext>
            </a:extLst>
          </p:cNvPr>
          <p:cNvSpPr>
            <a:spLocks noGrp="1"/>
          </p:cNvSpPr>
          <p:nvPr>
            <p:ph type="ftr" sz="quarter" idx="11"/>
          </p:nvPr>
        </p:nvSpPr>
        <p:spPr/>
        <p:txBody>
          <a:bodyPr/>
          <a:lstStyle>
            <a:lvl1pPr algn="r">
              <a:defRPr/>
            </a:lvl1pPr>
          </a:lstStyle>
          <a:p>
            <a:r>
              <a:rPr lang="en-US"/>
              <a:t>Ringa Hora Workforce Development Council   |</a:t>
            </a:r>
          </a:p>
        </p:txBody>
      </p:sp>
      <p:sp>
        <p:nvSpPr>
          <p:cNvPr id="4" name="Slide Number Placeholder 3">
            <a:extLst>
              <a:ext uri="{FF2B5EF4-FFF2-40B4-BE49-F238E27FC236}">
                <a16:creationId xmlns:a16="http://schemas.microsoft.com/office/drawing/2014/main" id="{A62963A0-D7FD-F956-06D0-4CB811CF6A09}"/>
              </a:ext>
            </a:extLst>
          </p:cNvPr>
          <p:cNvSpPr>
            <a:spLocks noGrp="1"/>
          </p:cNvSpPr>
          <p:nvPr>
            <p:ph type="sldNum" sz="quarter" idx="12"/>
          </p:nvPr>
        </p:nvSpPr>
        <p:spPr>
          <a:xfrm>
            <a:off x="11311002" y="6356350"/>
            <a:ext cx="484935" cy="365125"/>
          </a:xfrm>
          <a:prstGeom prst="rect">
            <a:avLst/>
          </a:prstGeom>
        </p:spPr>
        <p:txBody>
          <a:bodyPr/>
          <a:lstStyle/>
          <a:p>
            <a:fld id="{DF3F4873-22FB-1E4A-8557-AFCDC3F71426}" type="slidenum">
              <a:rPr lang="en-US" smtClean="0"/>
              <a:t>‹#›</a:t>
            </a:fld>
            <a:endParaRPr lang="en-US"/>
          </a:p>
        </p:txBody>
      </p:sp>
    </p:spTree>
    <p:extLst>
      <p:ext uri="{BB962C8B-B14F-4D97-AF65-F5344CB8AC3E}">
        <p14:creationId xmlns:p14="http://schemas.microsoft.com/office/powerpoint/2010/main" val="4150009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11"/>
        <p:cNvGrpSpPr/>
        <p:nvPr/>
      </p:nvGrpSpPr>
      <p:grpSpPr>
        <a:xfrm>
          <a:off x="0" y="0"/>
          <a:ext cx="0" cy="0"/>
          <a:chOff x="0" y="0"/>
          <a:chExt cx="0" cy="0"/>
        </a:xfrm>
      </p:grpSpPr>
      <p:sp>
        <p:nvSpPr>
          <p:cNvPr id="12" name="Google Shape;12;g11577a6cef9_2_2602"/>
          <p:cNvSpPr txBox="1">
            <a:spLocks noGrp="1"/>
          </p:cNvSpPr>
          <p:nvPr>
            <p:ph type="sldNum" idx="12"/>
          </p:nvPr>
        </p:nvSpPr>
        <p:spPr>
          <a:xfrm>
            <a:off x="11353800" y="6428700"/>
            <a:ext cx="454500" cy="291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100" b="0" i="0" u="none" strike="noStrike" cap="none">
                <a:solidFill>
                  <a:schemeClr val="tx1">
                    <a:lumMod val="50000"/>
                    <a:lumOff val="50000"/>
                  </a:schemeClr>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200"/>
              <a:buFont typeface="Arial"/>
              <a:buNone/>
              <a:defRPr sz="11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200"/>
              <a:buFont typeface="Arial"/>
              <a:buNone/>
              <a:defRPr sz="11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200"/>
              <a:buFont typeface="Arial"/>
              <a:buNone/>
              <a:defRPr sz="11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200"/>
              <a:buFont typeface="Arial"/>
              <a:buNone/>
              <a:defRPr sz="11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200"/>
              <a:buFont typeface="Arial"/>
              <a:buNone/>
              <a:defRPr sz="11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200"/>
              <a:buFont typeface="Arial"/>
              <a:buNone/>
              <a:defRPr sz="11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200"/>
              <a:buFont typeface="Arial"/>
              <a:buNone/>
              <a:defRPr sz="11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200"/>
              <a:buFont typeface="Arial"/>
              <a:buNone/>
              <a:defRPr sz="1100" b="0" i="0" u="none" strike="noStrike" cap="none">
                <a:solidFill>
                  <a:schemeClr val="dk1"/>
                </a:solidFill>
                <a:latin typeface="Arial"/>
                <a:ea typeface="Arial"/>
                <a:cs typeface="Arial"/>
                <a:sym typeface="Arial"/>
              </a:defRPr>
            </a:lvl9pPr>
          </a:lstStyle>
          <a:p>
            <a:fld id="{00000000-1234-1234-1234-123412341234}" type="slidenum">
              <a:rPr lang="en-NZ" smtClean="0"/>
              <a:pPr/>
              <a:t>‹#›</a:t>
            </a:fld>
            <a:endParaRPr lang="en-NZ"/>
          </a:p>
        </p:txBody>
      </p:sp>
      <p:sp>
        <p:nvSpPr>
          <p:cNvPr id="13" name="Google Shape;13;g11577a6cef9_2_2602"/>
          <p:cNvSpPr txBox="1">
            <a:spLocks noGrp="1"/>
          </p:cNvSpPr>
          <p:nvPr>
            <p:ph type="dt" idx="10"/>
          </p:nvPr>
        </p:nvSpPr>
        <p:spPr>
          <a:xfrm>
            <a:off x="518750" y="6428700"/>
            <a:ext cx="2743200" cy="255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300"/>
              <a:buNone/>
              <a:defRPr sz="11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6159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DA2C6-43F7-5B2F-9A72-CA0067F5859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06756D6-DB56-8B9D-FCB9-C2B82CAE715E}"/>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445AEAB-7A86-DAC2-47F0-C879679231C7}"/>
              </a:ext>
            </a:extLst>
          </p:cNvPr>
          <p:cNvSpPr>
            <a:spLocks noGrp="1"/>
          </p:cNvSpPr>
          <p:nvPr>
            <p:ph type="dt" sz="half" idx="10"/>
          </p:nvPr>
        </p:nvSpPr>
        <p:spPr/>
        <p:txBody>
          <a:bodyPr/>
          <a:lstStyle/>
          <a:p>
            <a:fld id="{A6EF7CDF-6064-D145-801C-6BC993A0C8AC}" type="datetime6">
              <a:rPr lang="en-NZ" smtClean="0"/>
              <a:t>February 25</a:t>
            </a:fld>
            <a:endParaRPr lang="en-US"/>
          </a:p>
        </p:txBody>
      </p:sp>
      <p:sp>
        <p:nvSpPr>
          <p:cNvPr id="5" name="Footer Placeholder 4">
            <a:extLst>
              <a:ext uri="{FF2B5EF4-FFF2-40B4-BE49-F238E27FC236}">
                <a16:creationId xmlns:a16="http://schemas.microsoft.com/office/drawing/2014/main" id="{9F4B3968-416E-C7E3-BFAD-57225E986DE0}"/>
              </a:ext>
            </a:extLst>
          </p:cNvPr>
          <p:cNvSpPr>
            <a:spLocks noGrp="1"/>
          </p:cNvSpPr>
          <p:nvPr>
            <p:ph type="ftr" sz="quarter" idx="11"/>
          </p:nvPr>
        </p:nvSpPr>
        <p:spPr/>
        <p:txBody>
          <a:bodyPr/>
          <a:lstStyle>
            <a:lvl1pPr algn="r">
              <a:defRPr/>
            </a:lvl1pPr>
          </a:lstStyle>
          <a:p>
            <a:r>
              <a:rPr lang="en-US"/>
              <a:t>Ringa Hora Workforce Development Council   |</a:t>
            </a:r>
          </a:p>
        </p:txBody>
      </p:sp>
      <p:sp>
        <p:nvSpPr>
          <p:cNvPr id="6" name="Slide Number Placeholder 5">
            <a:extLst>
              <a:ext uri="{FF2B5EF4-FFF2-40B4-BE49-F238E27FC236}">
                <a16:creationId xmlns:a16="http://schemas.microsoft.com/office/drawing/2014/main" id="{47758914-965E-DF5A-6434-F40B2D3D32E7}"/>
              </a:ext>
            </a:extLst>
          </p:cNvPr>
          <p:cNvSpPr>
            <a:spLocks noGrp="1"/>
          </p:cNvSpPr>
          <p:nvPr>
            <p:ph type="sldNum" sz="quarter" idx="12"/>
          </p:nvPr>
        </p:nvSpPr>
        <p:spPr>
          <a:xfrm>
            <a:off x="11311002" y="6356350"/>
            <a:ext cx="484935" cy="365125"/>
          </a:xfrm>
          <a:prstGeom prst="rect">
            <a:avLst/>
          </a:prstGeom>
        </p:spPr>
        <p:txBody>
          <a:bodyPr/>
          <a:lstStyle/>
          <a:p>
            <a:fld id="{DF3F4873-22FB-1E4A-8557-AFCDC3F71426}" type="slidenum">
              <a:rPr lang="en-US" smtClean="0"/>
              <a:t>‹#›</a:t>
            </a:fld>
            <a:endParaRPr lang="en-US"/>
          </a:p>
        </p:txBody>
      </p:sp>
    </p:spTree>
    <p:extLst>
      <p:ext uri="{BB962C8B-B14F-4D97-AF65-F5344CB8AC3E}">
        <p14:creationId xmlns:p14="http://schemas.microsoft.com/office/powerpoint/2010/main" val="2310989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emphasis">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DA2C6-43F7-5B2F-9A72-CA0067F5859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06756D6-DB56-8B9D-FCB9-C2B82CAE715E}"/>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445AEAB-7A86-DAC2-47F0-C879679231C7}"/>
              </a:ext>
            </a:extLst>
          </p:cNvPr>
          <p:cNvSpPr>
            <a:spLocks noGrp="1"/>
          </p:cNvSpPr>
          <p:nvPr>
            <p:ph type="dt" sz="half" idx="10"/>
          </p:nvPr>
        </p:nvSpPr>
        <p:spPr/>
        <p:txBody>
          <a:bodyPr/>
          <a:lstStyle/>
          <a:p>
            <a:fld id="{A6EF7CDF-6064-D145-801C-6BC993A0C8AC}" type="datetime6">
              <a:rPr lang="en-NZ" smtClean="0"/>
              <a:t>February 25</a:t>
            </a:fld>
            <a:endParaRPr lang="en-US"/>
          </a:p>
        </p:txBody>
      </p:sp>
      <p:sp>
        <p:nvSpPr>
          <p:cNvPr id="5" name="Footer Placeholder 4">
            <a:extLst>
              <a:ext uri="{FF2B5EF4-FFF2-40B4-BE49-F238E27FC236}">
                <a16:creationId xmlns:a16="http://schemas.microsoft.com/office/drawing/2014/main" id="{9F4B3968-416E-C7E3-BFAD-57225E986DE0}"/>
              </a:ext>
            </a:extLst>
          </p:cNvPr>
          <p:cNvSpPr>
            <a:spLocks noGrp="1"/>
          </p:cNvSpPr>
          <p:nvPr>
            <p:ph type="ftr" sz="quarter" idx="11"/>
          </p:nvPr>
        </p:nvSpPr>
        <p:spPr/>
        <p:txBody>
          <a:bodyPr/>
          <a:lstStyle>
            <a:lvl1pPr algn="r">
              <a:defRPr/>
            </a:lvl1pPr>
          </a:lstStyle>
          <a:p>
            <a:r>
              <a:rPr lang="en-US"/>
              <a:t>Ringa Hora Workforce Development Council   |</a:t>
            </a:r>
          </a:p>
        </p:txBody>
      </p:sp>
      <p:sp>
        <p:nvSpPr>
          <p:cNvPr id="6" name="Slide Number Placeholder 5">
            <a:extLst>
              <a:ext uri="{FF2B5EF4-FFF2-40B4-BE49-F238E27FC236}">
                <a16:creationId xmlns:a16="http://schemas.microsoft.com/office/drawing/2014/main" id="{47758914-965E-DF5A-6434-F40B2D3D32E7}"/>
              </a:ext>
            </a:extLst>
          </p:cNvPr>
          <p:cNvSpPr>
            <a:spLocks noGrp="1"/>
          </p:cNvSpPr>
          <p:nvPr>
            <p:ph type="sldNum" sz="quarter" idx="12"/>
          </p:nvPr>
        </p:nvSpPr>
        <p:spPr>
          <a:xfrm>
            <a:off x="11311002" y="6356350"/>
            <a:ext cx="484935" cy="365125"/>
          </a:xfrm>
          <a:prstGeom prst="rect">
            <a:avLst/>
          </a:prstGeom>
        </p:spPr>
        <p:txBody>
          <a:bodyPr/>
          <a:lstStyle/>
          <a:p>
            <a:fld id="{DF3F4873-22FB-1E4A-8557-AFCDC3F71426}" type="slidenum">
              <a:rPr lang="en-US" smtClean="0"/>
              <a:t>‹#›</a:t>
            </a:fld>
            <a:endParaRPr lang="en-US"/>
          </a:p>
        </p:txBody>
      </p:sp>
    </p:spTree>
    <p:extLst>
      <p:ext uri="{BB962C8B-B14F-4D97-AF65-F5344CB8AC3E}">
        <p14:creationId xmlns:p14="http://schemas.microsoft.com/office/powerpoint/2010/main" val="4188210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2EF3F-3B84-3140-BEDB-45E64469F44A}"/>
              </a:ext>
            </a:extLst>
          </p:cNvPr>
          <p:cNvSpPr>
            <a:spLocks noGrp="1"/>
          </p:cNvSpPr>
          <p:nvPr>
            <p:ph type="title"/>
          </p:nvPr>
        </p:nvSpPr>
        <p:spPr>
          <a:xfrm>
            <a:off x="396062" y="1709738"/>
            <a:ext cx="7044398" cy="2613025"/>
          </a:xfrm>
        </p:spPr>
        <p:txBody>
          <a:bodyPr anchor="b"/>
          <a:lstStyle>
            <a:lvl1pPr>
              <a:defRPr sz="6000">
                <a:solidFill>
                  <a:schemeClr val="accent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CA2394F-31D8-8D7A-560A-CCF524EF5AAB}"/>
              </a:ext>
            </a:extLst>
          </p:cNvPr>
          <p:cNvSpPr>
            <a:spLocks noGrp="1"/>
          </p:cNvSpPr>
          <p:nvPr>
            <p:ph type="body" idx="1"/>
          </p:nvPr>
        </p:nvSpPr>
        <p:spPr>
          <a:xfrm>
            <a:off x="396062" y="4589463"/>
            <a:ext cx="7044398"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D77DC97-F369-B528-7929-7DDD3FF52BFD}"/>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CA45086-AFA7-1D41-8754-393158285B5D}" type="datetime6">
              <a:rPr lang="en-NZ" smtClean="0"/>
              <a:t>February 25</a:t>
            </a:fld>
            <a:endParaRPr lang="en-US"/>
          </a:p>
        </p:txBody>
      </p:sp>
      <p:sp>
        <p:nvSpPr>
          <p:cNvPr id="8" name="Rectangle 7">
            <a:extLst>
              <a:ext uri="{FF2B5EF4-FFF2-40B4-BE49-F238E27FC236}">
                <a16:creationId xmlns:a16="http://schemas.microsoft.com/office/drawing/2014/main" id="{F1D862A7-94A9-51A1-1E8D-E167B111360E}"/>
              </a:ext>
            </a:extLst>
          </p:cNvPr>
          <p:cNvSpPr/>
          <p:nvPr userDrawn="1"/>
        </p:nvSpPr>
        <p:spPr>
          <a:xfrm>
            <a:off x="0" y="350729"/>
            <a:ext cx="2743200" cy="926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D9FFD98-4646-C811-43E4-E4800A5B93DE}"/>
              </a:ext>
            </a:extLst>
          </p:cNvPr>
          <p:cNvPicPr>
            <a:picLocks noChangeAspect="1"/>
          </p:cNvPicPr>
          <p:nvPr userDrawn="1"/>
        </p:nvPicPr>
        <p:blipFill>
          <a:blip r:embed="rId2"/>
          <a:stretch>
            <a:fillRect/>
          </a:stretch>
        </p:blipFill>
        <p:spPr>
          <a:xfrm>
            <a:off x="396062" y="525422"/>
            <a:ext cx="2098800" cy="590389"/>
          </a:xfrm>
          <a:prstGeom prst="rect">
            <a:avLst/>
          </a:prstGeom>
        </p:spPr>
      </p:pic>
      <p:pic>
        <p:nvPicPr>
          <p:cNvPr id="11" name="Picture 10">
            <a:extLst>
              <a:ext uri="{FF2B5EF4-FFF2-40B4-BE49-F238E27FC236}">
                <a16:creationId xmlns:a16="http://schemas.microsoft.com/office/drawing/2014/main" id="{9CCE2AD6-0C55-64A8-2114-C140F82D05AB}"/>
              </a:ext>
            </a:extLst>
          </p:cNvPr>
          <p:cNvPicPr>
            <a:picLocks noChangeAspect="1"/>
          </p:cNvPicPr>
          <p:nvPr userDrawn="1"/>
        </p:nvPicPr>
        <p:blipFill rotWithShape="1">
          <a:blip r:embed="rId3"/>
          <a:srcRect t="-1" b="44114"/>
          <a:stretch/>
        </p:blipFill>
        <p:spPr>
          <a:xfrm>
            <a:off x="10196186" y="-1"/>
            <a:ext cx="1193672" cy="6858001"/>
          </a:xfrm>
          <a:prstGeom prst="rect">
            <a:avLst/>
          </a:prstGeom>
        </p:spPr>
      </p:pic>
    </p:spTree>
    <p:extLst>
      <p:ext uri="{BB962C8B-B14F-4D97-AF65-F5344CB8AC3E}">
        <p14:creationId xmlns:p14="http://schemas.microsoft.com/office/powerpoint/2010/main" val="2868773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_brow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2EF3F-3B84-3140-BEDB-45E64469F44A}"/>
              </a:ext>
            </a:extLst>
          </p:cNvPr>
          <p:cNvSpPr>
            <a:spLocks noGrp="1"/>
          </p:cNvSpPr>
          <p:nvPr>
            <p:ph type="title"/>
          </p:nvPr>
        </p:nvSpPr>
        <p:spPr>
          <a:xfrm>
            <a:off x="396062" y="1709738"/>
            <a:ext cx="7044398" cy="2613025"/>
          </a:xfrm>
        </p:spPr>
        <p:txBody>
          <a:bodyPr anchor="b"/>
          <a:lstStyle>
            <a:lvl1pPr>
              <a:defRPr sz="6000">
                <a:solidFill>
                  <a:schemeClr val="bg1"/>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CA2394F-31D8-8D7A-560A-CCF524EF5AAB}"/>
              </a:ext>
            </a:extLst>
          </p:cNvPr>
          <p:cNvSpPr>
            <a:spLocks noGrp="1"/>
          </p:cNvSpPr>
          <p:nvPr>
            <p:ph type="body" idx="1"/>
          </p:nvPr>
        </p:nvSpPr>
        <p:spPr>
          <a:xfrm>
            <a:off x="396062" y="4589463"/>
            <a:ext cx="7044398" cy="1500187"/>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D77DC97-F369-B528-7929-7DDD3FF52BFD}"/>
              </a:ext>
            </a:extLst>
          </p:cNvPr>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61B31348-E912-6844-AAEA-A3687882692A}" type="datetime6">
              <a:rPr lang="en-NZ" smtClean="0"/>
              <a:t>February 25</a:t>
            </a:fld>
            <a:endParaRPr lang="en-US"/>
          </a:p>
        </p:txBody>
      </p:sp>
      <p:sp>
        <p:nvSpPr>
          <p:cNvPr id="8" name="Rectangle 7">
            <a:extLst>
              <a:ext uri="{FF2B5EF4-FFF2-40B4-BE49-F238E27FC236}">
                <a16:creationId xmlns:a16="http://schemas.microsoft.com/office/drawing/2014/main" id="{F1D862A7-94A9-51A1-1E8D-E167B111360E}"/>
              </a:ext>
            </a:extLst>
          </p:cNvPr>
          <p:cNvSpPr/>
          <p:nvPr userDrawn="1"/>
        </p:nvSpPr>
        <p:spPr>
          <a:xfrm>
            <a:off x="0" y="350729"/>
            <a:ext cx="2743200" cy="926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D9FFD98-4646-C811-43E4-E4800A5B93DE}"/>
              </a:ext>
            </a:extLst>
          </p:cNvPr>
          <p:cNvPicPr>
            <a:picLocks noChangeAspect="1"/>
          </p:cNvPicPr>
          <p:nvPr userDrawn="1"/>
        </p:nvPicPr>
        <p:blipFill>
          <a:blip r:embed="rId2"/>
          <a:stretch>
            <a:fillRect/>
          </a:stretch>
        </p:blipFill>
        <p:spPr>
          <a:xfrm>
            <a:off x="396062" y="525422"/>
            <a:ext cx="2098800" cy="590389"/>
          </a:xfrm>
          <a:prstGeom prst="rect">
            <a:avLst/>
          </a:prstGeom>
        </p:spPr>
      </p:pic>
      <p:grpSp>
        <p:nvGrpSpPr>
          <p:cNvPr id="22" name="Group 21">
            <a:extLst>
              <a:ext uri="{FF2B5EF4-FFF2-40B4-BE49-F238E27FC236}">
                <a16:creationId xmlns:a16="http://schemas.microsoft.com/office/drawing/2014/main" id="{BBCD06FB-51C4-E0E8-32AA-1FE34BDEA74A}"/>
              </a:ext>
            </a:extLst>
          </p:cNvPr>
          <p:cNvGrpSpPr/>
          <p:nvPr userDrawn="1"/>
        </p:nvGrpSpPr>
        <p:grpSpPr>
          <a:xfrm>
            <a:off x="10180994" y="0"/>
            <a:ext cx="1368819" cy="6858000"/>
            <a:chOff x="9592270" y="0"/>
            <a:chExt cx="1368819" cy="6858000"/>
          </a:xfrm>
        </p:grpSpPr>
        <p:pic>
          <p:nvPicPr>
            <p:cNvPr id="12" name="Picture 11">
              <a:extLst>
                <a:ext uri="{FF2B5EF4-FFF2-40B4-BE49-F238E27FC236}">
                  <a16:creationId xmlns:a16="http://schemas.microsoft.com/office/drawing/2014/main" id="{11BB2668-2153-1B8E-96A2-AC4A8A9409EE}"/>
                </a:ext>
              </a:extLst>
            </p:cNvPr>
            <p:cNvPicPr>
              <a:picLocks noChangeAspect="1"/>
            </p:cNvPicPr>
            <p:nvPr userDrawn="1"/>
          </p:nvPicPr>
          <p:blipFill>
            <a:blip r:embed="rId3"/>
            <a:stretch>
              <a:fillRect/>
            </a:stretch>
          </p:blipFill>
          <p:spPr>
            <a:xfrm>
              <a:off x="9988770" y="0"/>
              <a:ext cx="575819" cy="6858000"/>
            </a:xfrm>
            <a:prstGeom prst="rect">
              <a:avLst/>
            </a:prstGeom>
          </p:spPr>
        </p:pic>
        <p:grpSp>
          <p:nvGrpSpPr>
            <p:cNvPr id="18" name="Group 17">
              <a:extLst>
                <a:ext uri="{FF2B5EF4-FFF2-40B4-BE49-F238E27FC236}">
                  <a16:creationId xmlns:a16="http://schemas.microsoft.com/office/drawing/2014/main" id="{4FCA0357-EC73-80F0-0299-864EE9B820B1}"/>
                </a:ext>
              </a:extLst>
            </p:cNvPr>
            <p:cNvGrpSpPr/>
            <p:nvPr userDrawn="1"/>
          </p:nvGrpSpPr>
          <p:grpSpPr>
            <a:xfrm>
              <a:off x="9592270" y="0"/>
              <a:ext cx="396500" cy="6858000"/>
              <a:chOff x="8854490" y="0"/>
              <a:chExt cx="396500" cy="6858000"/>
            </a:xfrm>
          </p:grpSpPr>
          <p:pic>
            <p:nvPicPr>
              <p:cNvPr id="14" name="Picture 13">
                <a:extLst>
                  <a:ext uri="{FF2B5EF4-FFF2-40B4-BE49-F238E27FC236}">
                    <a16:creationId xmlns:a16="http://schemas.microsoft.com/office/drawing/2014/main" id="{8F8C932D-3F46-D1B9-38D5-63E65052B261}"/>
                  </a:ext>
                </a:extLst>
              </p:cNvPr>
              <p:cNvPicPr>
                <a:picLocks noChangeAspect="1"/>
              </p:cNvPicPr>
              <p:nvPr userDrawn="1"/>
            </p:nvPicPr>
            <p:blipFill>
              <a:blip r:embed="rId4"/>
              <a:stretch>
                <a:fillRect/>
              </a:stretch>
            </p:blipFill>
            <p:spPr>
              <a:xfrm>
                <a:off x="8854490" y="0"/>
                <a:ext cx="396500" cy="4722312"/>
              </a:xfrm>
              <a:prstGeom prst="rect">
                <a:avLst/>
              </a:prstGeom>
            </p:spPr>
          </p:pic>
          <p:pic>
            <p:nvPicPr>
              <p:cNvPr id="15" name="Picture 14">
                <a:extLst>
                  <a:ext uri="{FF2B5EF4-FFF2-40B4-BE49-F238E27FC236}">
                    <a16:creationId xmlns:a16="http://schemas.microsoft.com/office/drawing/2014/main" id="{7E17602D-DA79-1C7D-A68D-209163B7B5EC}"/>
                  </a:ext>
                </a:extLst>
              </p:cNvPr>
              <p:cNvPicPr>
                <a:picLocks noChangeAspect="1"/>
              </p:cNvPicPr>
              <p:nvPr userDrawn="1"/>
            </p:nvPicPr>
            <p:blipFill rotWithShape="1">
              <a:blip r:embed="rId4"/>
              <a:srcRect l="1" r="110" b="54509"/>
              <a:stretch/>
            </p:blipFill>
            <p:spPr>
              <a:xfrm>
                <a:off x="8854490" y="4709786"/>
                <a:ext cx="396062" cy="2148214"/>
              </a:xfrm>
              <a:prstGeom prst="rect">
                <a:avLst/>
              </a:prstGeom>
            </p:spPr>
          </p:pic>
        </p:grpSp>
        <p:grpSp>
          <p:nvGrpSpPr>
            <p:cNvPr id="19" name="Group 18">
              <a:extLst>
                <a:ext uri="{FF2B5EF4-FFF2-40B4-BE49-F238E27FC236}">
                  <a16:creationId xmlns:a16="http://schemas.microsoft.com/office/drawing/2014/main" id="{BA10B71F-19B0-1E79-C060-1FDFF91017BD}"/>
                </a:ext>
              </a:extLst>
            </p:cNvPr>
            <p:cNvGrpSpPr/>
            <p:nvPr userDrawn="1"/>
          </p:nvGrpSpPr>
          <p:grpSpPr>
            <a:xfrm>
              <a:off x="10564589" y="0"/>
              <a:ext cx="396500" cy="6858000"/>
              <a:chOff x="8854490" y="0"/>
              <a:chExt cx="396500" cy="6858000"/>
            </a:xfrm>
          </p:grpSpPr>
          <p:pic>
            <p:nvPicPr>
              <p:cNvPr id="20" name="Picture 19">
                <a:extLst>
                  <a:ext uri="{FF2B5EF4-FFF2-40B4-BE49-F238E27FC236}">
                    <a16:creationId xmlns:a16="http://schemas.microsoft.com/office/drawing/2014/main" id="{1F52F5D7-7CC0-7AA8-D318-4F542151E8AF}"/>
                  </a:ext>
                </a:extLst>
              </p:cNvPr>
              <p:cNvPicPr>
                <a:picLocks noChangeAspect="1"/>
              </p:cNvPicPr>
              <p:nvPr userDrawn="1"/>
            </p:nvPicPr>
            <p:blipFill>
              <a:blip r:embed="rId4"/>
              <a:stretch>
                <a:fillRect/>
              </a:stretch>
            </p:blipFill>
            <p:spPr>
              <a:xfrm>
                <a:off x="8854490" y="0"/>
                <a:ext cx="396500" cy="4722312"/>
              </a:xfrm>
              <a:prstGeom prst="rect">
                <a:avLst/>
              </a:prstGeom>
            </p:spPr>
          </p:pic>
          <p:pic>
            <p:nvPicPr>
              <p:cNvPr id="21" name="Picture 20">
                <a:extLst>
                  <a:ext uri="{FF2B5EF4-FFF2-40B4-BE49-F238E27FC236}">
                    <a16:creationId xmlns:a16="http://schemas.microsoft.com/office/drawing/2014/main" id="{1E5724F1-5E52-B169-0585-7DFCF43B285A}"/>
                  </a:ext>
                </a:extLst>
              </p:cNvPr>
              <p:cNvPicPr>
                <a:picLocks noChangeAspect="1"/>
              </p:cNvPicPr>
              <p:nvPr userDrawn="1"/>
            </p:nvPicPr>
            <p:blipFill rotWithShape="1">
              <a:blip r:embed="rId4"/>
              <a:srcRect l="1" r="110" b="54509"/>
              <a:stretch/>
            </p:blipFill>
            <p:spPr>
              <a:xfrm>
                <a:off x="8854490" y="4709786"/>
                <a:ext cx="396062" cy="2148214"/>
              </a:xfrm>
              <a:prstGeom prst="rect">
                <a:avLst/>
              </a:prstGeom>
            </p:spPr>
          </p:pic>
        </p:grpSp>
      </p:grpSp>
    </p:spTree>
    <p:extLst>
      <p:ext uri="{BB962C8B-B14F-4D97-AF65-F5344CB8AC3E}">
        <p14:creationId xmlns:p14="http://schemas.microsoft.com/office/powerpoint/2010/main" val="306057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_yellow">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2EF3F-3B84-3140-BEDB-45E64469F44A}"/>
              </a:ext>
            </a:extLst>
          </p:cNvPr>
          <p:cNvSpPr>
            <a:spLocks noGrp="1"/>
          </p:cNvSpPr>
          <p:nvPr>
            <p:ph type="title"/>
          </p:nvPr>
        </p:nvSpPr>
        <p:spPr>
          <a:xfrm>
            <a:off x="396062" y="1709738"/>
            <a:ext cx="7044398" cy="2613025"/>
          </a:xfrm>
        </p:spPr>
        <p:txBody>
          <a:bodyPr anchor="b"/>
          <a:lstStyle>
            <a:lvl1pPr>
              <a:defRPr sz="6000">
                <a:solidFill>
                  <a:schemeClr val="accent2"/>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CA2394F-31D8-8D7A-560A-CCF524EF5AAB}"/>
              </a:ext>
            </a:extLst>
          </p:cNvPr>
          <p:cNvSpPr>
            <a:spLocks noGrp="1"/>
          </p:cNvSpPr>
          <p:nvPr>
            <p:ph type="body" idx="1"/>
          </p:nvPr>
        </p:nvSpPr>
        <p:spPr>
          <a:xfrm>
            <a:off x="396062" y="4589463"/>
            <a:ext cx="7044398" cy="1500187"/>
          </a:xfrm>
        </p:spPr>
        <p:txBody>
          <a:bodyPr/>
          <a:lstStyle>
            <a:lvl1pPr marL="0" indent="0">
              <a:buNone/>
              <a:defRPr sz="2400">
                <a:solidFill>
                  <a:schemeClr val="accent2"/>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D77DC97-F369-B528-7929-7DDD3FF52BFD}"/>
              </a:ext>
            </a:extLst>
          </p:cNvPr>
          <p:cNvSpPr>
            <a:spLocks noGrp="1"/>
          </p:cNvSpPr>
          <p:nvPr>
            <p:ph type="dt" sz="half" idx="10"/>
          </p:nvPr>
        </p:nvSpPr>
        <p:spPr/>
        <p:txBody>
          <a:bodyPr/>
          <a:lstStyle>
            <a:lvl1pPr>
              <a:defRPr>
                <a:solidFill>
                  <a:schemeClr val="accent1"/>
                </a:solidFill>
                <a:latin typeface="Arial" panose="020B0604020202020204" pitchFamily="34" charset="0"/>
                <a:cs typeface="Arial" panose="020B0604020202020204" pitchFamily="34" charset="0"/>
              </a:defRPr>
            </a:lvl1pPr>
          </a:lstStyle>
          <a:p>
            <a:fld id="{D0A54F1B-EDDE-4740-B2CB-38E67A1361DF}" type="datetime6">
              <a:rPr lang="en-NZ" smtClean="0"/>
              <a:t>February 25</a:t>
            </a:fld>
            <a:endParaRPr lang="en-US"/>
          </a:p>
        </p:txBody>
      </p:sp>
      <p:sp>
        <p:nvSpPr>
          <p:cNvPr id="8" name="Rectangle 7">
            <a:extLst>
              <a:ext uri="{FF2B5EF4-FFF2-40B4-BE49-F238E27FC236}">
                <a16:creationId xmlns:a16="http://schemas.microsoft.com/office/drawing/2014/main" id="{F1D862A7-94A9-51A1-1E8D-E167B111360E}"/>
              </a:ext>
            </a:extLst>
          </p:cNvPr>
          <p:cNvSpPr/>
          <p:nvPr userDrawn="1"/>
        </p:nvSpPr>
        <p:spPr>
          <a:xfrm>
            <a:off x="0" y="350729"/>
            <a:ext cx="2743200" cy="926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D9FFD98-4646-C811-43E4-E4800A5B93DE}"/>
              </a:ext>
            </a:extLst>
          </p:cNvPr>
          <p:cNvPicPr>
            <a:picLocks noChangeAspect="1"/>
          </p:cNvPicPr>
          <p:nvPr userDrawn="1"/>
        </p:nvPicPr>
        <p:blipFill>
          <a:blip r:embed="rId2"/>
          <a:stretch>
            <a:fillRect/>
          </a:stretch>
        </p:blipFill>
        <p:spPr>
          <a:xfrm>
            <a:off x="396062" y="525422"/>
            <a:ext cx="2098800" cy="590389"/>
          </a:xfrm>
          <a:prstGeom prst="rect">
            <a:avLst/>
          </a:prstGeom>
        </p:spPr>
      </p:pic>
      <p:grpSp>
        <p:nvGrpSpPr>
          <p:cNvPr id="5" name="Group 4">
            <a:extLst>
              <a:ext uri="{FF2B5EF4-FFF2-40B4-BE49-F238E27FC236}">
                <a16:creationId xmlns:a16="http://schemas.microsoft.com/office/drawing/2014/main" id="{47B591BA-64EF-C9D8-421C-73D844CA17E7}"/>
              </a:ext>
            </a:extLst>
          </p:cNvPr>
          <p:cNvGrpSpPr/>
          <p:nvPr userDrawn="1"/>
        </p:nvGrpSpPr>
        <p:grpSpPr>
          <a:xfrm>
            <a:off x="10180994" y="0"/>
            <a:ext cx="1368819" cy="6858000"/>
            <a:chOff x="9592270" y="0"/>
            <a:chExt cx="1368819" cy="6858000"/>
          </a:xfrm>
        </p:grpSpPr>
        <p:pic>
          <p:nvPicPr>
            <p:cNvPr id="6" name="Picture 5">
              <a:extLst>
                <a:ext uri="{FF2B5EF4-FFF2-40B4-BE49-F238E27FC236}">
                  <a16:creationId xmlns:a16="http://schemas.microsoft.com/office/drawing/2014/main" id="{C7B710B4-97DB-1B58-832B-44B0E365914D}"/>
                </a:ext>
              </a:extLst>
            </p:cNvPr>
            <p:cNvPicPr>
              <a:picLocks noChangeAspect="1"/>
            </p:cNvPicPr>
            <p:nvPr userDrawn="1"/>
          </p:nvPicPr>
          <p:blipFill>
            <a:blip r:embed="rId3">
              <a:duotone>
                <a:prstClr val="black"/>
                <a:schemeClr val="accent6">
                  <a:tint val="45000"/>
                  <a:satMod val="400000"/>
                </a:schemeClr>
              </a:duotone>
            </a:blip>
            <a:stretch>
              <a:fillRect/>
            </a:stretch>
          </p:blipFill>
          <p:spPr>
            <a:xfrm>
              <a:off x="9988770" y="0"/>
              <a:ext cx="575819" cy="6858000"/>
            </a:xfrm>
            <a:prstGeom prst="rect">
              <a:avLst/>
            </a:prstGeom>
          </p:spPr>
        </p:pic>
        <p:grpSp>
          <p:nvGrpSpPr>
            <p:cNvPr id="7" name="Group 6">
              <a:extLst>
                <a:ext uri="{FF2B5EF4-FFF2-40B4-BE49-F238E27FC236}">
                  <a16:creationId xmlns:a16="http://schemas.microsoft.com/office/drawing/2014/main" id="{705FF85C-59A4-EC34-1C99-B7315B30B17B}"/>
                </a:ext>
              </a:extLst>
            </p:cNvPr>
            <p:cNvGrpSpPr/>
            <p:nvPr userDrawn="1"/>
          </p:nvGrpSpPr>
          <p:grpSpPr>
            <a:xfrm>
              <a:off x="9592270" y="0"/>
              <a:ext cx="396500" cy="6858000"/>
              <a:chOff x="8854490" y="0"/>
              <a:chExt cx="396500" cy="6858000"/>
            </a:xfrm>
          </p:grpSpPr>
          <p:pic>
            <p:nvPicPr>
              <p:cNvPr id="14" name="Picture 13">
                <a:extLst>
                  <a:ext uri="{FF2B5EF4-FFF2-40B4-BE49-F238E27FC236}">
                    <a16:creationId xmlns:a16="http://schemas.microsoft.com/office/drawing/2014/main" id="{8AA4C1E1-8540-3930-FF9C-2A240BE67EA0}"/>
                  </a:ext>
                </a:extLst>
              </p:cNvPr>
              <p:cNvPicPr>
                <a:picLocks noChangeAspect="1"/>
              </p:cNvPicPr>
              <p:nvPr userDrawn="1"/>
            </p:nvPicPr>
            <p:blipFill>
              <a:blip r:embed="rId4">
                <a:duotone>
                  <a:prstClr val="black"/>
                  <a:schemeClr val="accent6">
                    <a:tint val="45000"/>
                    <a:satMod val="400000"/>
                  </a:schemeClr>
                </a:duotone>
              </a:blip>
              <a:stretch>
                <a:fillRect/>
              </a:stretch>
            </p:blipFill>
            <p:spPr>
              <a:xfrm>
                <a:off x="8854490" y="0"/>
                <a:ext cx="396500" cy="4722312"/>
              </a:xfrm>
              <a:prstGeom prst="rect">
                <a:avLst/>
              </a:prstGeom>
            </p:spPr>
          </p:pic>
          <p:pic>
            <p:nvPicPr>
              <p:cNvPr id="15" name="Picture 14">
                <a:extLst>
                  <a:ext uri="{FF2B5EF4-FFF2-40B4-BE49-F238E27FC236}">
                    <a16:creationId xmlns:a16="http://schemas.microsoft.com/office/drawing/2014/main" id="{991BB6E6-66CD-858E-B780-63ECC1ADF30D}"/>
                  </a:ext>
                </a:extLst>
              </p:cNvPr>
              <p:cNvPicPr>
                <a:picLocks noChangeAspect="1"/>
              </p:cNvPicPr>
              <p:nvPr userDrawn="1"/>
            </p:nvPicPr>
            <p:blipFill rotWithShape="1">
              <a:blip r:embed="rId4">
                <a:duotone>
                  <a:prstClr val="black"/>
                  <a:schemeClr val="accent6">
                    <a:tint val="45000"/>
                    <a:satMod val="400000"/>
                  </a:schemeClr>
                </a:duotone>
              </a:blip>
              <a:srcRect l="1" r="110" b="54509"/>
              <a:stretch/>
            </p:blipFill>
            <p:spPr>
              <a:xfrm>
                <a:off x="8854490" y="4709786"/>
                <a:ext cx="396062" cy="2148214"/>
              </a:xfrm>
              <a:prstGeom prst="rect">
                <a:avLst/>
              </a:prstGeom>
            </p:spPr>
          </p:pic>
        </p:grpSp>
        <p:grpSp>
          <p:nvGrpSpPr>
            <p:cNvPr id="11" name="Group 10">
              <a:extLst>
                <a:ext uri="{FF2B5EF4-FFF2-40B4-BE49-F238E27FC236}">
                  <a16:creationId xmlns:a16="http://schemas.microsoft.com/office/drawing/2014/main" id="{B5EA7D7B-C004-D294-7577-F5CE11331303}"/>
                </a:ext>
              </a:extLst>
            </p:cNvPr>
            <p:cNvGrpSpPr/>
            <p:nvPr userDrawn="1"/>
          </p:nvGrpSpPr>
          <p:grpSpPr>
            <a:xfrm>
              <a:off x="10564589" y="0"/>
              <a:ext cx="396500" cy="6858000"/>
              <a:chOff x="8854490" y="0"/>
              <a:chExt cx="396500" cy="6858000"/>
            </a:xfrm>
          </p:grpSpPr>
          <p:pic>
            <p:nvPicPr>
              <p:cNvPr id="12" name="Picture 11">
                <a:extLst>
                  <a:ext uri="{FF2B5EF4-FFF2-40B4-BE49-F238E27FC236}">
                    <a16:creationId xmlns:a16="http://schemas.microsoft.com/office/drawing/2014/main" id="{DFA0D193-1051-D5C6-9232-F3D324496BB1}"/>
                  </a:ext>
                </a:extLst>
              </p:cNvPr>
              <p:cNvPicPr>
                <a:picLocks noChangeAspect="1"/>
              </p:cNvPicPr>
              <p:nvPr userDrawn="1"/>
            </p:nvPicPr>
            <p:blipFill>
              <a:blip r:embed="rId4">
                <a:duotone>
                  <a:prstClr val="black"/>
                  <a:schemeClr val="accent6">
                    <a:tint val="45000"/>
                    <a:satMod val="400000"/>
                  </a:schemeClr>
                </a:duotone>
              </a:blip>
              <a:stretch>
                <a:fillRect/>
              </a:stretch>
            </p:blipFill>
            <p:spPr>
              <a:xfrm>
                <a:off x="8854490" y="0"/>
                <a:ext cx="396500" cy="4722312"/>
              </a:xfrm>
              <a:prstGeom prst="rect">
                <a:avLst/>
              </a:prstGeom>
            </p:spPr>
          </p:pic>
          <p:pic>
            <p:nvPicPr>
              <p:cNvPr id="13" name="Picture 12">
                <a:extLst>
                  <a:ext uri="{FF2B5EF4-FFF2-40B4-BE49-F238E27FC236}">
                    <a16:creationId xmlns:a16="http://schemas.microsoft.com/office/drawing/2014/main" id="{294EF9CE-7F72-F35D-C68C-AF8BA611A84E}"/>
                  </a:ext>
                </a:extLst>
              </p:cNvPr>
              <p:cNvPicPr>
                <a:picLocks noChangeAspect="1"/>
              </p:cNvPicPr>
              <p:nvPr userDrawn="1"/>
            </p:nvPicPr>
            <p:blipFill rotWithShape="1">
              <a:blip r:embed="rId4">
                <a:duotone>
                  <a:prstClr val="black"/>
                  <a:schemeClr val="accent6">
                    <a:tint val="45000"/>
                    <a:satMod val="400000"/>
                  </a:schemeClr>
                </a:duotone>
              </a:blip>
              <a:srcRect l="1" r="110" b="54509"/>
              <a:stretch/>
            </p:blipFill>
            <p:spPr>
              <a:xfrm>
                <a:off x="8854490" y="4709786"/>
                <a:ext cx="396062" cy="2148214"/>
              </a:xfrm>
              <a:prstGeom prst="rect">
                <a:avLst/>
              </a:prstGeom>
            </p:spPr>
          </p:pic>
        </p:grpSp>
      </p:grpSp>
    </p:spTree>
    <p:extLst>
      <p:ext uri="{BB962C8B-B14F-4D97-AF65-F5344CB8AC3E}">
        <p14:creationId xmlns:p14="http://schemas.microsoft.com/office/powerpoint/2010/main" val="296059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Title">
    <p:spTree>
      <p:nvGrpSpPr>
        <p:cNvPr id="1" name=""/>
        <p:cNvGrpSpPr/>
        <p:nvPr/>
      </p:nvGrpSpPr>
      <p:grpSpPr>
        <a:xfrm>
          <a:off x="0" y="0"/>
          <a:ext cx="0" cy="0"/>
          <a:chOff x="0" y="0"/>
          <a:chExt cx="0" cy="0"/>
        </a:xfrm>
      </p:grpSpPr>
      <p:pic>
        <p:nvPicPr>
          <p:cNvPr id="17" name="Picture 16" descr="A picture containing person, cutting, cut, close&#10;&#10;Description automatically generated">
            <a:extLst>
              <a:ext uri="{FF2B5EF4-FFF2-40B4-BE49-F238E27FC236}">
                <a16:creationId xmlns:a16="http://schemas.microsoft.com/office/drawing/2014/main" id="{AEB9D3E2-49B1-E2DB-DB9D-1769F2A471B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02D37A60-9FEB-28F3-D750-E7DF7E01E69C}"/>
              </a:ext>
            </a:extLst>
          </p:cNvPr>
          <p:cNvSpPr>
            <a:spLocks noGrp="1"/>
          </p:cNvSpPr>
          <p:nvPr>
            <p:ph type="title" hasCustomPrompt="1"/>
          </p:nvPr>
        </p:nvSpPr>
        <p:spPr>
          <a:xfrm>
            <a:off x="396062" y="2124256"/>
            <a:ext cx="8859698" cy="2485321"/>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a:ln>
                  <a:noFill/>
                </a:ln>
                <a:solidFill>
                  <a:srgbClr val="000000"/>
                </a:solidFill>
                <a:effectLst/>
                <a:highlight>
                  <a:srgbClr val="FA9D1C"/>
                </a:highlight>
                <a:uLnTx/>
                <a:uFillTx/>
                <a:latin typeface="+mn-lt"/>
                <a:ea typeface="+mn-ea"/>
                <a:cs typeface="Calibri"/>
                <a:sym typeface="Calibri"/>
              </a:rPr>
              <a:t>Click to add title</a:t>
            </a:r>
            <a:endParaRPr kumimoji="0" lang="en-US" sz="2400" b="1" i="0" u="none" strike="noStrike" kern="1200" cap="none" spc="0" normalizeH="0" baseline="0" noProof="0">
              <a:ln>
                <a:noFill/>
              </a:ln>
              <a:solidFill>
                <a:srgbClr val="000000"/>
              </a:solidFill>
              <a:effectLst/>
              <a:highlight>
                <a:srgbClr val="FA9D1C"/>
              </a:highlight>
              <a:uLnTx/>
              <a:uFillTx/>
              <a:latin typeface="+mn-lt"/>
              <a:ea typeface="+mn-ea"/>
              <a:cs typeface="+mn-cs"/>
            </a:endParaRPr>
          </a:p>
        </p:txBody>
      </p:sp>
      <p:sp>
        <p:nvSpPr>
          <p:cNvPr id="10" name="Rectangle 9">
            <a:extLst>
              <a:ext uri="{FF2B5EF4-FFF2-40B4-BE49-F238E27FC236}">
                <a16:creationId xmlns:a16="http://schemas.microsoft.com/office/drawing/2014/main" id="{7D1EBD50-DEA3-2C3D-50CC-D011820855AC}"/>
              </a:ext>
            </a:extLst>
          </p:cNvPr>
          <p:cNvSpPr/>
          <p:nvPr userDrawn="1"/>
        </p:nvSpPr>
        <p:spPr>
          <a:xfrm>
            <a:off x="0" y="350729"/>
            <a:ext cx="2743200" cy="926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C8BD461D-7B53-BB37-5444-1FFD8D02A455}"/>
              </a:ext>
            </a:extLst>
          </p:cNvPr>
          <p:cNvPicPr>
            <a:picLocks noChangeAspect="1"/>
          </p:cNvPicPr>
          <p:nvPr userDrawn="1"/>
        </p:nvPicPr>
        <p:blipFill>
          <a:blip r:embed="rId3"/>
          <a:stretch>
            <a:fillRect/>
          </a:stretch>
        </p:blipFill>
        <p:spPr>
          <a:xfrm>
            <a:off x="396062" y="525422"/>
            <a:ext cx="2098800" cy="590389"/>
          </a:xfrm>
          <a:prstGeom prst="rect">
            <a:avLst/>
          </a:prstGeom>
        </p:spPr>
      </p:pic>
      <p:pic>
        <p:nvPicPr>
          <p:cNvPr id="13" name="Picture 12">
            <a:extLst>
              <a:ext uri="{FF2B5EF4-FFF2-40B4-BE49-F238E27FC236}">
                <a16:creationId xmlns:a16="http://schemas.microsoft.com/office/drawing/2014/main" id="{A72C98E5-373C-58FD-43DF-3B24EA580E7B}"/>
              </a:ext>
            </a:extLst>
          </p:cNvPr>
          <p:cNvPicPr>
            <a:picLocks noChangeAspect="1"/>
          </p:cNvPicPr>
          <p:nvPr userDrawn="1"/>
        </p:nvPicPr>
        <p:blipFill rotWithShape="1">
          <a:blip r:embed="rId4">
            <a:alphaModFix amt="65000"/>
            <a:extLst>
              <a:ext uri="{BEBA8EAE-BF5A-486C-A8C5-ECC9F3942E4B}">
                <a14:imgProps xmlns:a14="http://schemas.microsoft.com/office/drawing/2010/main">
                  <a14:imgLayer r:embed="rId5">
                    <a14:imgEffect>
                      <a14:colorTemperature colorTemp="1500"/>
                    </a14:imgEffect>
                    <a14:imgEffect>
                      <a14:saturation sat="0"/>
                    </a14:imgEffect>
                  </a14:imgLayer>
                </a14:imgProps>
              </a:ext>
            </a:extLst>
          </a:blip>
          <a:srcRect t="-1" b="44114"/>
          <a:stretch/>
        </p:blipFill>
        <p:spPr>
          <a:xfrm>
            <a:off x="10355681" y="-1"/>
            <a:ext cx="1193672" cy="6858001"/>
          </a:xfrm>
          <a:prstGeom prst="rect">
            <a:avLst/>
          </a:prstGeom>
        </p:spPr>
      </p:pic>
    </p:spTree>
    <p:extLst>
      <p:ext uri="{BB962C8B-B14F-4D97-AF65-F5344CB8AC3E}">
        <p14:creationId xmlns:p14="http://schemas.microsoft.com/office/powerpoint/2010/main" val="168636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hoto Titl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EB9D3E2-49B1-E2DB-DB9D-1769F2A471BB}"/>
              </a:ext>
            </a:extLst>
          </p:cNvPr>
          <p:cNvPicPr>
            <a:picLocks noChangeAspect="1"/>
          </p:cNvPicPr>
          <p:nvPr userDrawn="1"/>
        </p:nvPicPr>
        <p:blipFill>
          <a:blip r:embed="rId2"/>
          <a:srcRect/>
          <a:stretch/>
        </p:blipFill>
        <p:spPr>
          <a:xfrm>
            <a:off x="0" y="0"/>
            <a:ext cx="12192000" cy="6858000"/>
          </a:xfrm>
          <a:prstGeom prst="rect">
            <a:avLst/>
          </a:prstGeom>
        </p:spPr>
      </p:pic>
      <p:sp>
        <p:nvSpPr>
          <p:cNvPr id="7" name="Title 6">
            <a:extLst>
              <a:ext uri="{FF2B5EF4-FFF2-40B4-BE49-F238E27FC236}">
                <a16:creationId xmlns:a16="http://schemas.microsoft.com/office/drawing/2014/main" id="{02D37A60-9FEB-28F3-D750-E7DF7E01E69C}"/>
              </a:ext>
            </a:extLst>
          </p:cNvPr>
          <p:cNvSpPr>
            <a:spLocks noGrp="1"/>
          </p:cNvSpPr>
          <p:nvPr>
            <p:ph type="title" hasCustomPrompt="1"/>
          </p:nvPr>
        </p:nvSpPr>
        <p:spPr>
          <a:xfrm>
            <a:off x="396062" y="2124256"/>
            <a:ext cx="8859698" cy="2485321"/>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a:ln>
                  <a:noFill/>
                </a:ln>
                <a:solidFill>
                  <a:srgbClr val="000000"/>
                </a:solidFill>
                <a:effectLst/>
                <a:highlight>
                  <a:srgbClr val="FA9D1C"/>
                </a:highlight>
                <a:uLnTx/>
                <a:uFillTx/>
                <a:latin typeface="+mn-lt"/>
                <a:ea typeface="+mn-ea"/>
                <a:cs typeface="Calibri"/>
                <a:sym typeface="Calibri"/>
              </a:rPr>
              <a:t>Click to add title</a:t>
            </a:r>
            <a:endParaRPr kumimoji="0" lang="en-US" sz="2400" b="1" i="0" u="none" strike="noStrike" kern="1200" cap="none" spc="0" normalizeH="0" baseline="0" noProof="0">
              <a:ln>
                <a:noFill/>
              </a:ln>
              <a:solidFill>
                <a:srgbClr val="000000"/>
              </a:solidFill>
              <a:effectLst/>
              <a:highlight>
                <a:srgbClr val="FA9D1C"/>
              </a:highlight>
              <a:uLnTx/>
              <a:uFillTx/>
              <a:latin typeface="+mn-lt"/>
              <a:ea typeface="+mn-ea"/>
              <a:cs typeface="+mn-cs"/>
            </a:endParaRPr>
          </a:p>
        </p:txBody>
      </p:sp>
      <p:sp>
        <p:nvSpPr>
          <p:cNvPr id="10" name="Rectangle 9">
            <a:extLst>
              <a:ext uri="{FF2B5EF4-FFF2-40B4-BE49-F238E27FC236}">
                <a16:creationId xmlns:a16="http://schemas.microsoft.com/office/drawing/2014/main" id="{7D1EBD50-DEA3-2C3D-50CC-D011820855AC}"/>
              </a:ext>
            </a:extLst>
          </p:cNvPr>
          <p:cNvSpPr/>
          <p:nvPr userDrawn="1"/>
        </p:nvSpPr>
        <p:spPr>
          <a:xfrm>
            <a:off x="0" y="350729"/>
            <a:ext cx="2743200" cy="926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C8BD461D-7B53-BB37-5444-1FFD8D02A455}"/>
              </a:ext>
            </a:extLst>
          </p:cNvPr>
          <p:cNvPicPr>
            <a:picLocks noChangeAspect="1"/>
          </p:cNvPicPr>
          <p:nvPr userDrawn="1"/>
        </p:nvPicPr>
        <p:blipFill>
          <a:blip r:embed="rId3"/>
          <a:stretch>
            <a:fillRect/>
          </a:stretch>
        </p:blipFill>
        <p:spPr>
          <a:xfrm>
            <a:off x="396062" y="525422"/>
            <a:ext cx="2098800" cy="590389"/>
          </a:xfrm>
          <a:prstGeom prst="rect">
            <a:avLst/>
          </a:prstGeom>
        </p:spPr>
      </p:pic>
      <p:pic>
        <p:nvPicPr>
          <p:cNvPr id="13" name="Picture 12">
            <a:extLst>
              <a:ext uri="{FF2B5EF4-FFF2-40B4-BE49-F238E27FC236}">
                <a16:creationId xmlns:a16="http://schemas.microsoft.com/office/drawing/2014/main" id="{A72C98E5-373C-58FD-43DF-3B24EA580E7B}"/>
              </a:ext>
            </a:extLst>
          </p:cNvPr>
          <p:cNvPicPr>
            <a:picLocks noChangeAspect="1"/>
          </p:cNvPicPr>
          <p:nvPr userDrawn="1"/>
        </p:nvPicPr>
        <p:blipFill rotWithShape="1">
          <a:blip r:embed="rId4">
            <a:alphaModFix amt="65000"/>
            <a:extLst>
              <a:ext uri="{BEBA8EAE-BF5A-486C-A8C5-ECC9F3942E4B}">
                <a14:imgProps xmlns:a14="http://schemas.microsoft.com/office/drawing/2010/main">
                  <a14:imgLayer r:embed="rId5">
                    <a14:imgEffect>
                      <a14:colorTemperature colorTemp="1500"/>
                    </a14:imgEffect>
                    <a14:imgEffect>
                      <a14:saturation sat="0"/>
                    </a14:imgEffect>
                  </a14:imgLayer>
                </a14:imgProps>
              </a:ext>
            </a:extLst>
          </a:blip>
          <a:srcRect t="-1" b="44114"/>
          <a:stretch/>
        </p:blipFill>
        <p:spPr>
          <a:xfrm>
            <a:off x="10355681" y="-1"/>
            <a:ext cx="1193672" cy="6858001"/>
          </a:xfrm>
          <a:prstGeom prst="rect">
            <a:avLst/>
          </a:prstGeom>
        </p:spPr>
      </p:pic>
    </p:spTree>
    <p:extLst>
      <p:ext uri="{BB962C8B-B14F-4D97-AF65-F5344CB8AC3E}">
        <p14:creationId xmlns:p14="http://schemas.microsoft.com/office/powerpoint/2010/main" val="213756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Photo Titl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EB9D3E2-49B1-E2DB-DB9D-1769F2A471BB}"/>
              </a:ext>
            </a:extLst>
          </p:cNvPr>
          <p:cNvPicPr>
            <a:picLocks noChangeAspect="1"/>
          </p:cNvPicPr>
          <p:nvPr userDrawn="1"/>
        </p:nvPicPr>
        <p:blipFill>
          <a:blip r:embed="rId2"/>
          <a:srcRect/>
          <a:stretch/>
        </p:blipFill>
        <p:spPr>
          <a:xfrm>
            <a:off x="0" y="0"/>
            <a:ext cx="12192000" cy="6858000"/>
          </a:xfrm>
          <a:prstGeom prst="rect">
            <a:avLst/>
          </a:prstGeom>
        </p:spPr>
      </p:pic>
      <p:sp>
        <p:nvSpPr>
          <p:cNvPr id="7" name="Title 6">
            <a:extLst>
              <a:ext uri="{FF2B5EF4-FFF2-40B4-BE49-F238E27FC236}">
                <a16:creationId xmlns:a16="http://schemas.microsoft.com/office/drawing/2014/main" id="{02D37A60-9FEB-28F3-D750-E7DF7E01E69C}"/>
              </a:ext>
            </a:extLst>
          </p:cNvPr>
          <p:cNvSpPr>
            <a:spLocks noGrp="1"/>
          </p:cNvSpPr>
          <p:nvPr>
            <p:ph type="title" hasCustomPrompt="1"/>
          </p:nvPr>
        </p:nvSpPr>
        <p:spPr>
          <a:xfrm>
            <a:off x="396062" y="2124256"/>
            <a:ext cx="8859698" cy="2485321"/>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a:ln>
                  <a:noFill/>
                </a:ln>
                <a:solidFill>
                  <a:srgbClr val="000000"/>
                </a:solidFill>
                <a:effectLst/>
                <a:highlight>
                  <a:srgbClr val="FA9D1C"/>
                </a:highlight>
                <a:uLnTx/>
                <a:uFillTx/>
                <a:latin typeface="+mn-lt"/>
                <a:ea typeface="+mn-ea"/>
                <a:cs typeface="Calibri"/>
                <a:sym typeface="Calibri"/>
              </a:rPr>
              <a:t>Click to add title</a:t>
            </a:r>
            <a:endParaRPr kumimoji="0" lang="en-US" sz="2400" b="1" i="0" u="none" strike="noStrike" kern="1200" cap="none" spc="0" normalizeH="0" baseline="0" noProof="0">
              <a:ln>
                <a:noFill/>
              </a:ln>
              <a:solidFill>
                <a:srgbClr val="000000"/>
              </a:solidFill>
              <a:effectLst/>
              <a:highlight>
                <a:srgbClr val="FA9D1C"/>
              </a:highlight>
              <a:uLnTx/>
              <a:uFillTx/>
              <a:latin typeface="+mn-lt"/>
              <a:ea typeface="+mn-ea"/>
              <a:cs typeface="+mn-cs"/>
            </a:endParaRPr>
          </a:p>
        </p:txBody>
      </p:sp>
      <p:sp>
        <p:nvSpPr>
          <p:cNvPr id="10" name="Rectangle 9">
            <a:extLst>
              <a:ext uri="{FF2B5EF4-FFF2-40B4-BE49-F238E27FC236}">
                <a16:creationId xmlns:a16="http://schemas.microsoft.com/office/drawing/2014/main" id="{7D1EBD50-DEA3-2C3D-50CC-D011820855AC}"/>
              </a:ext>
            </a:extLst>
          </p:cNvPr>
          <p:cNvSpPr/>
          <p:nvPr userDrawn="1"/>
        </p:nvSpPr>
        <p:spPr>
          <a:xfrm>
            <a:off x="0" y="350729"/>
            <a:ext cx="2743200" cy="926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C8BD461D-7B53-BB37-5444-1FFD8D02A455}"/>
              </a:ext>
            </a:extLst>
          </p:cNvPr>
          <p:cNvPicPr>
            <a:picLocks noChangeAspect="1"/>
          </p:cNvPicPr>
          <p:nvPr userDrawn="1"/>
        </p:nvPicPr>
        <p:blipFill>
          <a:blip r:embed="rId3"/>
          <a:stretch>
            <a:fillRect/>
          </a:stretch>
        </p:blipFill>
        <p:spPr>
          <a:xfrm>
            <a:off x="396062" y="525422"/>
            <a:ext cx="2098800" cy="590389"/>
          </a:xfrm>
          <a:prstGeom prst="rect">
            <a:avLst/>
          </a:prstGeom>
        </p:spPr>
      </p:pic>
      <p:pic>
        <p:nvPicPr>
          <p:cNvPr id="13" name="Picture 12">
            <a:extLst>
              <a:ext uri="{FF2B5EF4-FFF2-40B4-BE49-F238E27FC236}">
                <a16:creationId xmlns:a16="http://schemas.microsoft.com/office/drawing/2014/main" id="{A72C98E5-373C-58FD-43DF-3B24EA580E7B}"/>
              </a:ext>
            </a:extLst>
          </p:cNvPr>
          <p:cNvPicPr>
            <a:picLocks noChangeAspect="1"/>
          </p:cNvPicPr>
          <p:nvPr userDrawn="1"/>
        </p:nvPicPr>
        <p:blipFill rotWithShape="1">
          <a:blip r:embed="rId4">
            <a:alphaModFix amt="65000"/>
            <a:extLst>
              <a:ext uri="{BEBA8EAE-BF5A-486C-A8C5-ECC9F3942E4B}">
                <a14:imgProps xmlns:a14="http://schemas.microsoft.com/office/drawing/2010/main">
                  <a14:imgLayer r:embed="rId5">
                    <a14:imgEffect>
                      <a14:colorTemperature colorTemp="1500"/>
                    </a14:imgEffect>
                    <a14:imgEffect>
                      <a14:saturation sat="0"/>
                    </a14:imgEffect>
                  </a14:imgLayer>
                </a14:imgProps>
              </a:ext>
            </a:extLst>
          </a:blip>
          <a:srcRect t="-1" b="44114"/>
          <a:stretch/>
        </p:blipFill>
        <p:spPr>
          <a:xfrm>
            <a:off x="10355681" y="-1"/>
            <a:ext cx="1193672" cy="6858001"/>
          </a:xfrm>
          <a:prstGeom prst="rect">
            <a:avLst/>
          </a:prstGeom>
        </p:spPr>
      </p:pic>
    </p:spTree>
    <p:extLst>
      <p:ext uri="{BB962C8B-B14F-4D97-AF65-F5344CB8AC3E}">
        <p14:creationId xmlns:p14="http://schemas.microsoft.com/office/powerpoint/2010/main" val="4160798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A2ECEF-6235-C399-6F4E-B732113AA190}"/>
              </a:ext>
            </a:extLst>
          </p:cNvPr>
          <p:cNvSpPr>
            <a:spLocks noGrp="1"/>
          </p:cNvSpPr>
          <p:nvPr>
            <p:ph type="title"/>
          </p:nvPr>
        </p:nvSpPr>
        <p:spPr>
          <a:xfrm>
            <a:off x="396062" y="365125"/>
            <a:ext cx="8859698" cy="1325563"/>
          </a:xfrm>
          <a:prstGeom prst="rect">
            <a:avLst/>
          </a:prstGeom>
        </p:spPr>
        <p:txBody>
          <a:bodyPr vert="horz" lIns="91440" tIns="45720" rIns="91440" bIns="45720" rtlCol="0" anchor="t">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3906085-E0CC-9A9E-3A7B-2CF1A56E9594}"/>
              </a:ext>
            </a:extLst>
          </p:cNvPr>
          <p:cNvSpPr>
            <a:spLocks noGrp="1"/>
          </p:cNvSpPr>
          <p:nvPr>
            <p:ph type="body" idx="1"/>
          </p:nvPr>
        </p:nvSpPr>
        <p:spPr>
          <a:xfrm>
            <a:off x="396062" y="1825625"/>
            <a:ext cx="11399876"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241D43-45E6-88A6-576F-000491932AF4}"/>
              </a:ext>
            </a:extLst>
          </p:cNvPr>
          <p:cNvSpPr>
            <a:spLocks noGrp="1"/>
          </p:cNvSpPr>
          <p:nvPr>
            <p:ph type="dt" sz="half" idx="2"/>
          </p:nvPr>
        </p:nvSpPr>
        <p:spPr>
          <a:xfrm>
            <a:off x="396062"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83CEE4-91DE-BA40-BA0A-50994F4CCE8A}" type="datetime6">
              <a:rPr lang="en-NZ" smtClean="0"/>
              <a:t>February 25</a:t>
            </a:fld>
            <a:endParaRPr lang="en-US"/>
          </a:p>
        </p:txBody>
      </p:sp>
      <p:sp>
        <p:nvSpPr>
          <p:cNvPr id="5" name="Footer Placeholder 4">
            <a:extLst>
              <a:ext uri="{FF2B5EF4-FFF2-40B4-BE49-F238E27FC236}">
                <a16:creationId xmlns:a16="http://schemas.microsoft.com/office/drawing/2014/main" id="{F3505B11-2BD9-E7B8-8311-B9C2F338100C}"/>
              </a:ext>
            </a:extLst>
          </p:cNvPr>
          <p:cNvSpPr>
            <a:spLocks noGrp="1"/>
          </p:cNvSpPr>
          <p:nvPr>
            <p:ph type="ftr" sz="quarter" idx="3"/>
          </p:nvPr>
        </p:nvSpPr>
        <p:spPr>
          <a:xfrm>
            <a:off x="7196202"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err="1"/>
              <a:t>Ringa</a:t>
            </a:r>
            <a:r>
              <a:rPr lang="en-US"/>
              <a:t> Hora Workforce Development Council   |</a:t>
            </a:r>
          </a:p>
        </p:txBody>
      </p:sp>
      <p:cxnSp>
        <p:nvCxnSpPr>
          <p:cNvPr id="7" name="Straight Connector 6">
            <a:extLst>
              <a:ext uri="{FF2B5EF4-FFF2-40B4-BE49-F238E27FC236}">
                <a16:creationId xmlns:a16="http://schemas.microsoft.com/office/drawing/2014/main" id="{F3786203-AF92-5C8E-933B-AA6B81EDF637}"/>
              </a:ext>
            </a:extLst>
          </p:cNvPr>
          <p:cNvCxnSpPr>
            <a:cxnSpLocks/>
          </p:cNvCxnSpPr>
          <p:nvPr userDrawn="1"/>
        </p:nvCxnSpPr>
        <p:spPr>
          <a:xfrm>
            <a:off x="396062" y="6279316"/>
            <a:ext cx="11399877" cy="0"/>
          </a:xfrm>
          <a:prstGeom prst="line">
            <a:avLst/>
          </a:prstGeom>
          <a:ln w="28575" cmpd="sng">
            <a:solidFill>
              <a:srgbClr val="F99D1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03A5D96-FD61-3C20-47DC-C15994AF24C5}"/>
              </a:ext>
            </a:extLst>
          </p:cNvPr>
          <p:cNvPicPr>
            <a:picLocks noChangeAspect="1"/>
          </p:cNvPicPr>
          <p:nvPr userDrawn="1"/>
        </p:nvPicPr>
        <p:blipFill>
          <a:blip r:embed="rId21"/>
          <a:stretch>
            <a:fillRect/>
          </a:stretch>
        </p:blipFill>
        <p:spPr>
          <a:xfrm>
            <a:off x="9697138" y="238798"/>
            <a:ext cx="2098800" cy="590389"/>
          </a:xfrm>
          <a:prstGeom prst="rect">
            <a:avLst/>
          </a:prstGeom>
        </p:spPr>
      </p:pic>
      <p:sp>
        <p:nvSpPr>
          <p:cNvPr id="9" name="Rectangle 8">
            <a:extLst>
              <a:ext uri="{FF2B5EF4-FFF2-40B4-BE49-F238E27FC236}">
                <a16:creationId xmlns:a16="http://schemas.microsoft.com/office/drawing/2014/main" id="{3AE43A8A-D16A-21A6-D9AA-AC83575FDCA4}"/>
              </a:ext>
            </a:extLst>
          </p:cNvPr>
          <p:cNvSpPr/>
          <p:nvPr userDrawn="1"/>
        </p:nvSpPr>
        <p:spPr>
          <a:xfrm>
            <a:off x="396062" y="238798"/>
            <a:ext cx="946836" cy="108334"/>
          </a:xfrm>
          <a:prstGeom prst="rect">
            <a:avLst/>
          </a:prstGeom>
          <a:solidFill>
            <a:srgbClr val="F99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46B5513E-5A5F-9F9F-A3E0-9763EB00B29A}"/>
              </a:ext>
            </a:extLst>
          </p:cNvPr>
          <p:cNvSpPr>
            <a:spLocks noGrp="1"/>
          </p:cNvSpPr>
          <p:nvPr>
            <p:ph type="sldNum" sz="quarter" idx="4"/>
          </p:nvPr>
        </p:nvSpPr>
        <p:spPr>
          <a:xfrm>
            <a:off x="11311002" y="6356350"/>
            <a:ext cx="48493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EE308-FF13-3042-B710-F736F0D56AAD}" type="slidenum">
              <a:rPr lang="en-US" smtClean="0"/>
              <a:t>‹#›</a:t>
            </a:fld>
            <a:endParaRPr lang="en-US"/>
          </a:p>
        </p:txBody>
      </p:sp>
    </p:spTree>
    <p:extLst>
      <p:ext uri="{BB962C8B-B14F-4D97-AF65-F5344CB8AC3E}">
        <p14:creationId xmlns:p14="http://schemas.microsoft.com/office/powerpoint/2010/main" val="367697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18.emf"/><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8.emf"/><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04FBF-1E75-43BC-9DDB-744C794165D4}"/>
              </a:ext>
            </a:extLst>
          </p:cNvPr>
          <p:cNvSpPr>
            <a:spLocks noGrp="1"/>
          </p:cNvSpPr>
          <p:nvPr>
            <p:ph type="ctrTitle"/>
          </p:nvPr>
        </p:nvSpPr>
        <p:spPr/>
        <p:txBody>
          <a:bodyPr>
            <a:normAutofit/>
          </a:bodyPr>
          <a:lstStyle/>
          <a:p>
            <a:r>
              <a:rPr lang="en-NZ" dirty="0"/>
              <a:t>Future of Service Skills</a:t>
            </a:r>
          </a:p>
        </p:txBody>
      </p:sp>
      <p:sp>
        <p:nvSpPr>
          <p:cNvPr id="4" name="Date Placeholder 3">
            <a:extLst>
              <a:ext uri="{FF2B5EF4-FFF2-40B4-BE49-F238E27FC236}">
                <a16:creationId xmlns:a16="http://schemas.microsoft.com/office/drawing/2014/main" id="{580B076A-2B77-2AB4-02AB-71E4135B3BA5}"/>
              </a:ext>
            </a:extLst>
          </p:cNvPr>
          <p:cNvSpPr>
            <a:spLocks noGrp="1"/>
          </p:cNvSpPr>
          <p:nvPr>
            <p:ph type="dt" sz="half" idx="10"/>
          </p:nvPr>
        </p:nvSpPr>
        <p:spPr/>
        <p:txBody>
          <a:bodyPr/>
          <a:lstStyle/>
          <a:p>
            <a:fld id="{C16FA9FD-3CEA-474B-8AF3-DD0232F006CC}" type="datetime6">
              <a:rPr lang="en-NZ" smtClean="0"/>
              <a:t>February 25</a:t>
            </a:fld>
            <a:endParaRPr lang="en-US"/>
          </a:p>
        </p:txBody>
      </p:sp>
    </p:spTree>
    <p:extLst>
      <p:ext uri="{BB962C8B-B14F-4D97-AF65-F5344CB8AC3E}">
        <p14:creationId xmlns:p14="http://schemas.microsoft.com/office/powerpoint/2010/main" val="452477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4A05F-35A0-4A5F-F6E3-6482F83C75F6}"/>
            </a:ext>
          </a:extLst>
        </p:cNvPr>
        <p:cNvGrpSpPr/>
        <p:nvPr/>
      </p:nvGrpSpPr>
      <p:grpSpPr>
        <a:xfrm>
          <a:off x="0" y="0"/>
          <a:ext cx="0" cy="0"/>
          <a:chOff x="0" y="0"/>
          <a:chExt cx="0" cy="0"/>
        </a:xfrm>
      </p:grpSpPr>
      <p:sp>
        <p:nvSpPr>
          <p:cNvPr id="9" name="Flowchart: Alternate Process 8">
            <a:extLst>
              <a:ext uri="{FF2B5EF4-FFF2-40B4-BE49-F238E27FC236}">
                <a16:creationId xmlns:a16="http://schemas.microsoft.com/office/drawing/2014/main" id="{1B302D13-04D3-D371-7473-B18C790252AD}"/>
              </a:ext>
            </a:extLst>
          </p:cNvPr>
          <p:cNvSpPr/>
          <p:nvPr/>
        </p:nvSpPr>
        <p:spPr>
          <a:xfrm>
            <a:off x="4657338" y="1600207"/>
            <a:ext cx="6745512" cy="2971098"/>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a:ln>
                  <a:noFill/>
                </a:ln>
                <a:solidFill>
                  <a:srgbClr val="000000"/>
                </a:solidFill>
                <a:effectLst/>
                <a:uLnTx/>
                <a:uFillTx/>
                <a:latin typeface="Arial" panose="020B0604020202020204"/>
                <a:ea typeface="+mn-ea"/>
                <a:cs typeface="+mn-cs"/>
              </a:rPr>
              <a:t>Common Core micro-credential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a:ln>
                  <a:noFill/>
                </a:ln>
                <a:solidFill>
                  <a:srgbClr val="000000"/>
                </a:solidFill>
                <a:effectLst/>
                <a:uLnTx/>
                <a:uFillTx/>
                <a:latin typeface="Arial" panose="020B0604020202020204"/>
                <a:ea typeface="+mn-ea"/>
                <a:cs typeface="+mn-cs"/>
              </a:rPr>
              <a:t>(Level 3, 20 credits)</a:t>
            </a:r>
            <a:endParaRPr kumimoji="0" lang="en-NZ"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 name="Straight Connector 1">
            <a:extLst>
              <a:ext uri="{FF2B5EF4-FFF2-40B4-BE49-F238E27FC236}">
                <a16:creationId xmlns:a16="http://schemas.microsoft.com/office/drawing/2014/main" id="{6C13A45B-5318-C0CD-0911-270C75510241}"/>
              </a:ext>
            </a:extLst>
          </p:cNvPr>
          <p:cNvCxnSpPr/>
          <p:nvPr/>
        </p:nvCxnSpPr>
        <p:spPr>
          <a:xfrm>
            <a:off x="408369" y="6279316"/>
            <a:ext cx="11399877" cy="0"/>
          </a:xfrm>
          <a:prstGeom prst="line">
            <a:avLst/>
          </a:prstGeom>
          <a:ln w="28575" cmpd="sng">
            <a:solidFill>
              <a:srgbClr val="F99D1C"/>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5576B5CD-F13E-E021-10D7-3A5004FB463A}"/>
              </a:ext>
            </a:extLst>
          </p:cNvPr>
          <p:cNvSpPr>
            <a:spLocks noGrp="1"/>
          </p:cNvSpPr>
          <p:nvPr>
            <p:ph type="title"/>
          </p:nvPr>
        </p:nvSpPr>
        <p:spPr>
          <a:xfrm>
            <a:off x="396061" y="365125"/>
            <a:ext cx="9183367" cy="1325563"/>
          </a:xfrm>
        </p:spPr>
        <p:txBody>
          <a:bodyPr vert="horz" lIns="91440" tIns="45720" rIns="91440" bIns="45720" rtlCol="0" anchor="ctr">
            <a:normAutofit/>
          </a:bodyPr>
          <a:lstStyle/>
          <a:p>
            <a:r>
              <a:rPr lang="en-US">
                <a:solidFill>
                  <a:schemeClr val="tx2"/>
                </a:solidFill>
              </a:rPr>
              <a:t>C</a:t>
            </a:r>
            <a:r>
              <a:rPr lang="en-US" sz="3600">
                <a:solidFill>
                  <a:schemeClr val="tx2"/>
                </a:solidFill>
              </a:rPr>
              <a:t>omponents of cross sector credentials</a:t>
            </a:r>
          </a:p>
        </p:txBody>
      </p:sp>
      <p:sp>
        <p:nvSpPr>
          <p:cNvPr id="3" name="Rectangle: Rounded Corners 2">
            <a:extLst>
              <a:ext uri="{FF2B5EF4-FFF2-40B4-BE49-F238E27FC236}">
                <a16:creationId xmlns:a16="http://schemas.microsoft.com/office/drawing/2014/main" id="{B662FF0B-C963-B22B-3B45-C78FD6B91BCF}"/>
              </a:ext>
            </a:extLst>
          </p:cNvPr>
          <p:cNvSpPr/>
          <p:nvPr/>
        </p:nvSpPr>
        <p:spPr>
          <a:xfrm>
            <a:off x="4893466" y="2759529"/>
            <a:ext cx="3060700" cy="17145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000000"/>
                </a:solidFill>
                <a:effectLst/>
                <a:uLnTx/>
                <a:uFillTx/>
                <a:latin typeface="Arial" panose="020B0604020202020204"/>
                <a:ea typeface="+mn-ea"/>
                <a:cs typeface="+mn-cs"/>
              </a:rPr>
              <a:t>SKILL 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000000"/>
                </a:solidFill>
                <a:effectLst/>
                <a:uLnTx/>
                <a:uFillTx/>
                <a:latin typeface="Arial" panose="020B0604020202020204"/>
                <a:ea typeface="+mn-ea"/>
                <a:cs typeface="+mn-cs"/>
              </a:rPr>
              <a:t>Apply customer service techniques</a:t>
            </a: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(Level 3, 10 credits)</a:t>
            </a:r>
          </a:p>
        </p:txBody>
      </p:sp>
      <p:sp>
        <p:nvSpPr>
          <p:cNvPr id="4" name="Rectangle: Rounded Corners 3">
            <a:extLst>
              <a:ext uri="{FF2B5EF4-FFF2-40B4-BE49-F238E27FC236}">
                <a16:creationId xmlns:a16="http://schemas.microsoft.com/office/drawing/2014/main" id="{36EAD87C-8FD1-0E32-798B-D485D413F8F5}"/>
              </a:ext>
            </a:extLst>
          </p:cNvPr>
          <p:cNvSpPr/>
          <p:nvPr/>
        </p:nvSpPr>
        <p:spPr>
          <a:xfrm>
            <a:off x="8106022" y="2759529"/>
            <a:ext cx="3060700" cy="17145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000000"/>
                </a:solidFill>
                <a:effectLst/>
                <a:uLnTx/>
                <a:uFillTx/>
                <a:latin typeface="Arial" panose="020B0604020202020204"/>
                <a:ea typeface="+mn-ea"/>
                <a:cs typeface="+mn-cs"/>
              </a:rPr>
              <a:t>SKILL 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000000"/>
                </a:solidFill>
                <a:effectLst/>
                <a:uLnTx/>
                <a:uFillTx/>
                <a:latin typeface="Arial" panose="020B0604020202020204"/>
                <a:ea typeface="+mn-ea"/>
                <a:cs typeface="+mn-cs"/>
              </a:rPr>
              <a:t>Work effectively in a team to foster a safe, sustainable, and productive workplace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(Level 3, 10 credits)</a:t>
            </a:r>
          </a:p>
        </p:txBody>
      </p:sp>
      <p:sp>
        <p:nvSpPr>
          <p:cNvPr id="8" name="Flowchart: Alternate Process 7">
            <a:extLst>
              <a:ext uri="{FF2B5EF4-FFF2-40B4-BE49-F238E27FC236}">
                <a16:creationId xmlns:a16="http://schemas.microsoft.com/office/drawing/2014/main" id="{F377E15D-F090-DDAF-33F2-8C6328D3ED54}"/>
              </a:ext>
            </a:extLst>
          </p:cNvPr>
          <p:cNvSpPr/>
          <p:nvPr/>
        </p:nvSpPr>
        <p:spPr>
          <a:xfrm>
            <a:off x="396060" y="1600207"/>
            <a:ext cx="3762283" cy="4499968"/>
          </a:xfrm>
          <a:prstGeom prst="flowChartAlternateProcess">
            <a:avLst/>
          </a:prstGeom>
          <a:solidFill>
            <a:srgbClr val="FFC000"/>
          </a:solidFill>
        </p:spPr>
        <p:style>
          <a:lnRef idx="2">
            <a:schemeClr val="accent6">
              <a:shade val="15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a:ln>
                  <a:noFill/>
                </a:ln>
                <a:solidFill>
                  <a:srgbClr val="000000"/>
                </a:solidFill>
                <a:effectLst/>
                <a:uLnTx/>
                <a:uFillTx/>
                <a:latin typeface="Arial" panose="020B0604020202020204"/>
                <a:ea typeface="+mn-ea"/>
                <a:cs typeface="+mn-cs"/>
              </a:rPr>
              <a:t>New Zealand Certificate in Service Skills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a:ln>
                  <a:noFill/>
                </a:ln>
                <a:solidFill>
                  <a:srgbClr val="000000"/>
                </a:solidFill>
                <a:effectLst/>
                <a:uLnTx/>
                <a:uFillTx/>
                <a:latin typeface="Arial" panose="020B0604020202020204"/>
                <a:ea typeface="+mn-ea"/>
                <a:cs typeface="+mn-cs"/>
              </a:rPr>
              <a:t>(Level 3, 40 credits)</a:t>
            </a:r>
            <a:endParaRPr kumimoji="0" lang="en-NZ"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Rounded Corners 9">
            <a:extLst>
              <a:ext uri="{FF2B5EF4-FFF2-40B4-BE49-F238E27FC236}">
                <a16:creationId xmlns:a16="http://schemas.microsoft.com/office/drawing/2014/main" id="{802C5A64-1E13-A628-A36B-37A714A26E2B}"/>
              </a:ext>
            </a:extLst>
          </p:cNvPr>
          <p:cNvSpPr/>
          <p:nvPr/>
        </p:nvSpPr>
        <p:spPr>
          <a:xfrm>
            <a:off x="691247" y="3246643"/>
            <a:ext cx="3107867" cy="1227386"/>
          </a:xfrm>
          <a:prstGeom prst="roundRect">
            <a:avLst/>
          </a:prstGeom>
          <a:solidFill>
            <a:schemeClr val="accent6">
              <a:lumMod val="60000"/>
              <a:lumOff val="4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000000"/>
                </a:solidFill>
                <a:effectLst/>
                <a:uLnTx/>
                <a:uFillTx/>
                <a:latin typeface="Arial" panose="020B0604020202020204"/>
                <a:ea typeface="+mn-ea"/>
                <a:cs typeface="+mn-cs"/>
              </a:rPr>
              <a:t>GRADUATE PROFILE OUTCOME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Core Skills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(20 credits)</a:t>
            </a:r>
          </a:p>
        </p:txBody>
      </p:sp>
      <p:sp>
        <p:nvSpPr>
          <p:cNvPr id="11" name="Rectangle: Rounded Corners 10">
            <a:extLst>
              <a:ext uri="{FF2B5EF4-FFF2-40B4-BE49-F238E27FC236}">
                <a16:creationId xmlns:a16="http://schemas.microsoft.com/office/drawing/2014/main" id="{F1E8A6DF-9D75-8D47-604D-2CB49C12EC26}"/>
              </a:ext>
            </a:extLst>
          </p:cNvPr>
          <p:cNvSpPr/>
          <p:nvPr/>
        </p:nvSpPr>
        <p:spPr>
          <a:xfrm>
            <a:off x="691246" y="4661786"/>
            <a:ext cx="3107867" cy="1227386"/>
          </a:xfrm>
          <a:prstGeom prst="roundRect">
            <a:avLst/>
          </a:prstGeom>
          <a:solidFill>
            <a:schemeClr val="accent6">
              <a:lumMod val="60000"/>
              <a:lumOff val="4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000000"/>
                </a:solidFill>
                <a:effectLst/>
                <a:uLnTx/>
                <a:uFillTx/>
                <a:latin typeface="Arial" panose="020B0604020202020204"/>
                <a:ea typeface="+mn-ea"/>
                <a:cs typeface="+mn-cs"/>
              </a:rPr>
              <a:t>GRADUATE PROFILE OUTCOME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Technical Skills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(20 credits)</a:t>
            </a:r>
          </a:p>
        </p:txBody>
      </p:sp>
      <p:cxnSp>
        <p:nvCxnSpPr>
          <p:cNvPr id="13" name="Connector: Curved 12">
            <a:extLst>
              <a:ext uri="{FF2B5EF4-FFF2-40B4-BE49-F238E27FC236}">
                <a16:creationId xmlns:a16="http://schemas.microsoft.com/office/drawing/2014/main" id="{9DF0EAD3-12AB-4EDE-5FE2-4D65AB609F5A}"/>
              </a:ext>
            </a:extLst>
          </p:cNvPr>
          <p:cNvCxnSpPr>
            <a:cxnSpLocks/>
            <a:stCxn id="9" idx="1"/>
          </p:cNvCxnSpPr>
          <p:nvPr/>
        </p:nvCxnSpPr>
        <p:spPr>
          <a:xfrm rot="10800000" flipV="1">
            <a:off x="3799118" y="3085755"/>
            <a:ext cx="858221" cy="642723"/>
          </a:xfrm>
          <a:prstGeom prst="curvedConnector3">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17" name="Flowchart: Alternate Process 16">
            <a:extLst>
              <a:ext uri="{FF2B5EF4-FFF2-40B4-BE49-F238E27FC236}">
                <a16:creationId xmlns:a16="http://schemas.microsoft.com/office/drawing/2014/main" id="{80B1E1CB-713A-A42C-19F2-B65103F8A758}"/>
              </a:ext>
            </a:extLst>
          </p:cNvPr>
          <p:cNvSpPr/>
          <p:nvPr/>
        </p:nvSpPr>
        <p:spPr>
          <a:xfrm>
            <a:off x="4657338" y="4809143"/>
            <a:ext cx="6745512" cy="1322817"/>
          </a:xfrm>
          <a:prstGeom prst="flowChartAlternateProcess">
            <a:avLst/>
          </a:prstGeom>
          <a:solidFill>
            <a:schemeClr val="accent5">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a:ln>
                  <a:noFill/>
                </a:ln>
                <a:solidFill>
                  <a:srgbClr val="000000"/>
                </a:solidFill>
                <a:effectLst/>
                <a:uLnTx/>
                <a:uFillTx/>
                <a:latin typeface="Arial" panose="020B0604020202020204"/>
                <a:ea typeface="+mn-ea"/>
                <a:cs typeface="+mn-cs"/>
              </a:rPr>
              <a:t>Technical </a:t>
            </a:r>
            <a:br>
              <a:rPr kumimoji="0" lang="en-NZ" sz="2000" b="1" i="0" u="none" strike="noStrike" kern="1200" cap="none" spc="0" normalizeH="0" baseline="0" noProof="0">
                <a:ln>
                  <a:noFill/>
                </a:ln>
                <a:solidFill>
                  <a:srgbClr val="000000"/>
                </a:solidFill>
                <a:effectLst/>
                <a:uLnTx/>
                <a:uFillTx/>
                <a:latin typeface="Arial" panose="020B0604020202020204"/>
                <a:ea typeface="+mn-ea"/>
                <a:cs typeface="+mn-cs"/>
              </a:rPr>
            </a:br>
            <a:r>
              <a:rPr kumimoji="0" lang="en-NZ" sz="2000" b="1" i="0" u="none" strike="noStrike" kern="1200" cap="none" spc="0" normalizeH="0" baseline="0" noProof="0">
                <a:ln>
                  <a:noFill/>
                </a:ln>
                <a:solidFill>
                  <a:srgbClr val="000000"/>
                </a:solidFill>
                <a:effectLst/>
                <a:uLnTx/>
                <a:uFillTx/>
                <a:latin typeface="Arial" panose="020B0604020202020204"/>
                <a:ea typeface="+mn-ea"/>
                <a:cs typeface="+mn-cs"/>
              </a:rPr>
              <a:t>micro-credentials</a:t>
            </a:r>
          </a:p>
        </p:txBody>
      </p:sp>
      <p:cxnSp>
        <p:nvCxnSpPr>
          <p:cNvPr id="18" name="Connector: Curved 17">
            <a:extLst>
              <a:ext uri="{FF2B5EF4-FFF2-40B4-BE49-F238E27FC236}">
                <a16:creationId xmlns:a16="http://schemas.microsoft.com/office/drawing/2014/main" id="{C539D06F-304E-1258-6C33-F2B4AC22322C}"/>
              </a:ext>
            </a:extLst>
          </p:cNvPr>
          <p:cNvCxnSpPr>
            <a:cxnSpLocks/>
            <a:stCxn id="17" idx="1"/>
          </p:cNvCxnSpPr>
          <p:nvPr/>
        </p:nvCxnSpPr>
        <p:spPr>
          <a:xfrm rot="10800000">
            <a:off x="3799116" y="5303522"/>
            <a:ext cx="858223" cy="167030"/>
          </a:xfrm>
          <a:prstGeom prst="curvedConnector3">
            <a:avLst>
              <a:gd name="adj1" fmla="val 50000"/>
            </a:avLst>
          </a:prstGeom>
          <a:ln w="76200">
            <a:solidFill>
              <a:schemeClr val="accent2">
                <a:lumMod val="60000"/>
                <a:lumOff val="40000"/>
              </a:schemeClr>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5614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4A05F-35A0-4A5F-F6E3-6482F83C75F6}"/>
            </a:ext>
          </a:extLst>
        </p:cNvPr>
        <p:cNvGrpSpPr/>
        <p:nvPr/>
      </p:nvGrpSpPr>
      <p:grpSpPr>
        <a:xfrm>
          <a:off x="0" y="0"/>
          <a:ext cx="0" cy="0"/>
          <a:chOff x="0" y="0"/>
          <a:chExt cx="0" cy="0"/>
        </a:xfrm>
      </p:grpSpPr>
      <p:sp>
        <p:nvSpPr>
          <p:cNvPr id="9" name="Flowchart: Alternate Process 8">
            <a:extLst>
              <a:ext uri="{FF2B5EF4-FFF2-40B4-BE49-F238E27FC236}">
                <a16:creationId xmlns:a16="http://schemas.microsoft.com/office/drawing/2014/main" id="{1B302D13-04D3-D371-7473-B18C790252AD}"/>
              </a:ext>
            </a:extLst>
          </p:cNvPr>
          <p:cNvSpPr/>
          <p:nvPr/>
        </p:nvSpPr>
        <p:spPr>
          <a:xfrm>
            <a:off x="4657338" y="1600207"/>
            <a:ext cx="6745512" cy="2971098"/>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000000"/>
                </a:solidFill>
                <a:effectLst/>
                <a:uLnTx/>
                <a:uFillTx/>
                <a:latin typeface="Arial" panose="020B0604020202020204"/>
                <a:ea typeface="+mn-ea"/>
                <a:cs typeface="+mn-cs"/>
              </a:rPr>
              <a:t>Core Service Sector Skills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000000"/>
                </a:solidFill>
                <a:effectLst/>
                <a:uLnTx/>
                <a:uFillTx/>
                <a:latin typeface="Arial" panose="020B0604020202020204"/>
                <a:ea typeface="+mn-ea"/>
                <a:cs typeface="+mn-cs"/>
              </a:rPr>
              <a:t>(Micro-credential)(Level 3, 20 credits) [ref:5101]</a:t>
            </a:r>
            <a:endParaRPr kumimoji="0" lang="en-NZ"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2" name="Straight Connector 1">
            <a:extLst>
              <a:ext uri="{FF2B5EF4-FFF2-40B4-BE49-F238E27FC236}">
                <a16:creationId xmlns:a16="http://schemas.microsoft.com/office/drawing/2014/main" id="{6C13A45B-5318-C0CD-0911-270C75510241}"/>
              </a:ext>
            </a:extLst>
          </p:cNvPr>
          <p:cNvCxnSpPr/>
          <p:nvPr/>
        </p:nvCxnSpPr>
        <p:spPr>
          <a:xfrm>
            <a:off x="408369" y="6279316"/>
            <a:ext cx="11399877" cy="0"/>
          </a:xfrm>
          <a:prstGeom prst="line">
            <a:avLst/>
          </a:prstGeom>
          <a:ln w="28575" cmpd="sng">
            <a:solidFill>
              <a:srgbClr val="F99D1C"/>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5576B5CD-F13E-E021-10D7-3A5004FB463A}"/>
              </a:ext>
            </a:extLst>
          </p:cNvPr>
          <p:cNvSpPr>
            <a:spLocks noGrp="1"/>
          </p:cNvSpPr>
          <p:nvPr>
            <p:ph type="title"/>
          </p:nvPr>
        </p:nvSpPr>
        <p:spPr>
          <a:xfrm>
            <a:off x="396061" y="365125"/>
            <a:ext cx="9183367" cy="1325563"/>
          </a:xfrm>
        </p:spPr>
        <p:txBody>
          <a:bodyPr vert="horz" lIns="91440" tIns="45720" rIns="91440" bIns="45720" rtlCol="0" anchor="ctr">
            <a:normAutofit/>
          </a:bodyPr>
          <a:lstStyle/>
          <a:p>
            <a:r>
              <a:rPr lang="en-US" dirty="0">
                <a:solidFill>
                  <a:schemeClr val="tx2"/>
                </a:solidFill>
              </a:rPr>
              <a:t>C</a:t>
            </a:r>
            <a:r>
              <a:rPr lang="en-US" sz="3600" dirty="0">
                <a:solidFill>
                  <a:schemeClr val="tx2"/>
                </a:solidFill>
              </a:rPr>
              <a:t>omponents of cross sector credentials</a:t>
            </a:r>
          </a:p>
        </p:txBody>
      </p:sp>
      <p:sp>
        <p:nvSpPr>
          <p:cNvPr id="3" name="Rectangle: Rounded Corners 2">
            <a:extLst>
              <a:ext uri="{FF2B5EF4-FFF2-40B4-BE49-F238E27FC236}">
                <a16:creationId xmlns:a16="http://schemas.microsoft.com/office/drawing/2014/main" id="{B662FF0B-C963-B22B-3B45-C78FD6B91BCF}"/>
              </a:ext>
            </a:extLst>
          </p:cNvPr>
          <p:cNvSpPr/>
          <p:nvPr/>
        </p:nvSpPr>
        <p:spPr>
          <a:xfrm>
            <a:off x="4893466" y="3009899"/>
            <a:ext cx="3060700" cy="14641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NZ" sz="1600" b="1" dirty="0">
              <a:solidFill>
                <a:srgbClr val="000000"/>
              </a:solidFill>
              <a:latin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a:ln>
                  <a:noFill/>
                </a:ln>
                <a:solidFill>
                  <a:srgbClr val="000000"/>
                </a:solidFill>
                <a:effectLst/>
                <a:uLnTx/>
                <a:uFillTx/>
                <a:latin typeface="Arial" panose="020B0604020202020204"/>
                <a:ea typeface="+mn-ea"/>
                <a:cs typeface="+mn-cs"/>
              </a:rPr>
              <a:t>SKILL STANDARD</a:t>
            </a:r>
          </a:p>
          <a:p>
            <a:pPr algn="ctr">
              <a:defRPr/>
            </a:pPr>
            <a:r>
              <a:rPr kumimoji="0" lang="en-NZ" sz="1600" b="0" i="0" u="none" strike="noStrike" kern="1200" cap="none" spc="0" normalizeH="0" baseline="0" noProof="0" dirty="0">
                <a:ln>
                  <a:noFill/>
                </a:ln>
                <a:solidFill>
                  <a:srgbClr val="000000"/>
                </a:solidFill>
                <a:effectLst/>
                <a:uLnTx/>
                <a:uFillTx/>
                <a:latin typeface="Arial" panose="020B0604020202020204"/>
                <a:ea typeface="+mn-ea"/>
                <a:cs typeface="+mn-cs"/>
              </a:rPr>
              <a:t>40045 </a:t>
            </a:r>
            <a:r>
              <a:rPr kumimoji="0" lang="en-NZ" sz="1400" b="0" i="0" u="none" strike="noStrike" kern="1200" cap="none" spc="0" normalizeH="0" baseline="0" noProof="0" dirty="0">
                <a:ln>
                  <a:noFill/>
                </a:ln>
                <a:solidFill>
                  <a:srgbClr val="000000"/>
                </a:solidFill>
                <a:effectLst/>
                <a:uLnTx/>
                <a:uFillTx/>
                <a:latin typeface="Arial" panose="020B0604020202020204"/>
                <a:ea typeface="+mn-ea"/>
                <a:cs typeface="+mn-cs"/>
              </a:rPr>
              <a:t>Apply customer service techniques to provide quality customer service interactions (Level 3, 10 credits)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6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36EAD87C-8FD1-0E32-798B-D485D413F8F5}"/>
              </a:ext>
            </a:extLst>
          </p:cNvPr>
          <p:cNvSpPr/>
          <p:nvPr/>
        </p:nvSpPr>
        <p:spPr>
          <a:xfrm>
            <a:off x="8106022" y="3009899"/>
            <a:ext cx="3060700" cy="146413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a:ln>
                  <a:noFill/>
                </a:ln>
                <a:solidFill>
                  <a:srgbClr val="000000"/>
                </a:solidFill>
                <a:effectLst/>
                <a:uLnTx/>
                <a:uFillTx/>
                <a:latin typeface="Arial" panose="020B0604020202020204"/>
                <a:ea typeface="+mn-ea"/>
                <a:cs typeface="+mn-cs"/>
              </a:rPr>
              <a:t>SKILL 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i="0" u="none" strike="noStrike" kern="1200" cap="none" spc="0" normalizeH="0" baseline="0" noProof="0" dirty="0">
                <a:ln>
                  <a:noFill/>
                </a:ln>
                <a:solidFill>
                  <a:srgbClr val="000000"/>
                </a:solidFill>
                <a:effectLst/>
                <a:uLnTx/>
                <a:uFillTx/>
                <a:latin typeface="Arial" panose="020B0604020202020204"/>
                <a:ea typeface="+mn-ea"/>
                <a:cs typeface="+mn-cs"/>
              </a:rPr>
              <a:t>40048 Work effectively in a team to foster a safe, sustainable, and productive workplace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000000"/>
                </a:solidFill>
                <a:effectLst/>
                <a:uLnTx/>
                <a:uFillTx/>
                <a:latin typeface="Arial" panose="020B0604020202020204"/>
                <a:ea typeface="+mn-ea"/>
                <a:cs typeface="+mn-cs"/>
              </a:rPr>
              <a:t>(Level 3, 10 credits)</a:t>
            </a:r>
          </a:p>
        </p:txBody>
      </p:sp>
      <p:sp>
        <p:nvSpPr>
          <p:cNvPr id="8" name="Flowchart: Alternate Process 7">
            <a:extLst>
              <a:ext uri="{FF2B5EF4-FFF2-40B4-BE49-F238E27FC236}">
                <a16:creationId xmlns:a16="http://schemas.microsoft.com/office/drawing/2014/main" id="{F377E15D-F090-DDAF-33F2-8C6328D3ED54}"/>
              </a:ext>
            </a:extLst>
          </p:cNvPr>
          <p:cNvSpPr/>
          <p:nvPr/>
        </p:nvSpPr>
        <p:spPr>
          <a:xfrm>
            <a:off x="396060" y="1600207"/>
            <a:ext cx="3762283" cy="4499968"/>
          </a:xfrm>
          <a:prstGeom prst="flowChartAlternateProcess">
            <a:avLst/>
          </a:prstGeom>
          <a:solidFill>
            <a:srgbClr val="FFC000"/>
          </a:solidFill>
        </p:spPr>
        <p:style>
          <a:lnRef idx="2">
            <a:schemeClr val="accent6">
              <a:shade val="15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000000"/>
                </a:solidFill>
                <a:effectLst/>
                <a:uLnTx/>
                <a:uFillTx/>
                <a:latin typeface="Arial" panose="020B0604020202020204"/>
                <a:ea typeface="+mn-ea"/>
                <a:cs typeface="+mn-cs"/>
              </a:rPr>
              <a:t>New Zealand Certificate in Service Skills </a:t>
            </a:r>
            <a:r>
              <a:rPr kumimoji="0" lang="en-NZ" sz="2000" b="1" i="0" u="none" strike="noStrike" kern="1200" cap="none" spc="0" normalizeH="0" baseline="0" noProof="0" dirty="0">
                <a:ln>
                  <a:noFill/>
                </a:ln>
                <a:solidFill>
                  <a:srgbClr val="000000"/>
                </a:solidFill>
                <a:effectLst/>
                <a:uLnTx/>
                <a:uFillTx/>
                <a:latin typeface="Arial" panose="020B0604020202020204"/>
                <a:ea typeface="+mn-ea"/>
                <a:cs typeface="+mn-cs"/>
              </a:rPr>
              <a:t>[ref:5025]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a:ln>
                  <a:noFill/>
                </a:ln>
                <a:solidFill>
                  <a:srgbClr val="000000"/>
                </a:solidFill>
                <a:effectLst/>
                <a:uLnTx/>
                <a:uFillTx/>
                <a:latin typeface="Arial" panose="020B0604020202020204"/>
                <a:ea typeface="+mn-ea"/>
                <a:cs typeface="+mn-cs"/>
              </a:rPr>
              <a:t>(Level 3, 40-60 credits)</a:t>
            </a:r>
            <a:endParaRPr kumimoji="0" lang="en-NZ"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 name="Rectangle: Rounded Corners 9">
            <a:extLst>
              <a:ext uri="{FF2B5EF4-FFF2-40B4-BE49-F238E27FC236}">
                <a16:creationId xmlns:a16="http://schemas.microsoft.com/office/drawing/2014/main" id="{802C5A64-1E13-A628-A36B-37A714A26E2B}"/>
              </a:ext>
            </a:extLst>
          </p:cNvPr>
          <p:cNvSpPr/>
          <p:nvPr/>
        </p:nvSpPr>
        <p:spPr>
          <a:xfrm>
            <a:off x="691248" y="3246643"/>
            <a:ext cx="3033028" cy="753736"/>
          </a:xfrm>
          <a:prstGeom prst="roundRect">
            <a:avLst/>
          </a:prstGeom>
          <a:solidFill>
            <a:schemeClr val="accent6">
              <a:lumMod val="60000"/>
              <a:lumOff val="4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solidFill>
                  <a:srgbClr val="000000"/>
                </a:solidFill>
                <a:effectLst/>
                <a:uLnTx/>
                <a:uFillTx/>
                <a:latin typeface="Arial" panose="020B0604020202020204"/>
                <a:ea typeface="+mn-ea"/>
                <a:cs typeface="+mn-cs"/>
              </a:rPr>
              <a:t>GRADUATE PROFILE OUTCOME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000000"/>
                </a:solidFill>
                <a:effectLst/>
                <a:uLnTx/>
                <a:uFillTx/>
                <a:latin typeface="Arial" panose="020B0604020202020204"/>
                <a:ea typeface="+mn-ea"/>
                <a:cs typeface="+mn-cs"/>
              </a:rPr>
              <a:t>Core Skills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000000"/>
                </a:solidFill>
                <a:effectLst/>
                <a:uLnTx/>
                <a:uFillTx/>
                <a:latin typeface="Arial" panose="020B0604020202020204"/>
                <a:ea typeface="+mn-ea"/>
                <a:cs typeface="+mn-cs"/>
              </a:rPr>
              <a:t>(20 credits)</a:t>
            </a:r>
          </a:p>
        </p:txBody>
      </p:sp>
      <p:sp>
        <p:nvSpPr>
          <p:cNvPr id="11" name="Rectangle: Rounded Corners 10">
            <a:extLst>
              <a:ext uri="{FF2B5EF4-FFF2-40B4-BE49-F238E27FC236}">
                <a16:creationId xmlns:a16="http://schemas.microsoft.com/office/drawing/2014/main" id="{F1E8A6DF-9D75-8D47-604D-2CB49C12EC26}"/>
              </a:ext>
            </a:extLst>
          </p:cNvPr>
          <p:cNvSpPr/>
          <p:nvPr/>
        </p:nvSpPr>
        <p:spPr>
          <a:xfrm>
            <a:off x="691248" y="4274861"/>
            <a:ext cx="3033028" cy="688699"/>
          </a:xfrm>
          <a:prstGeom prst="roundRect">
            <a:avLst/>
          </a:prstGeom>
          <a:solidFill>
            <a:schemeClr val="accent6">
              <a:lumMod val="60000"/>
              <a:lumOff val="4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solidFill>
                  <a:srgbClr val="000000"/>
                </a:solidFill>
                <a:effectLst/>
                <a:uLnTx/>
                <a:uFillTx/>
                <a:latin typeface="Arial" panose="020B0604020202020204"/>
                <a:ea typeface="+mn-ea"/>
                <a:cs typeface="+mn-cs"/>
              </a:rPr>
              <a:t>GRADUATE PROFILE OUTCOME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000000"/>
                </a:solidFill>
                <a:effectLst/>
                <a:uLnTx/>
                <a:uFillTx/>
                <a:latin typeface="Arial" panose="020B0604020202020204"/>
                <a:ea typeface="+mn-ea"/>
                <a:cs typeface="+mn-cs"/>
              </a:rPr>
              <a:t>Technical Skills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000000"/>
                </a:solidFill>
                <a:effectLst/>
                <a:uLnTx/>
                <a:uFillTx/>
                <a:latin typeface="Arial" panose="020B0604020202020204"/>
                <a:ea typeface="+mn-ea"/>
                <a:cs typeface="+mn-cs"/>
              </a:rPr>
              <a:t>(20 credits)</a:t>
            </a:r>
          </a:p>
        </p:txBody>
      </p:sp>
      <p:cxnSp>
        <p:nvCxnSpPr>
          <p:cNvPr id="13" name="Connector: Curved 12">
            <a:extLst>
              <a:ext uri="{FF2B5EF4-FFF2-40B4-BE49-F238E27FC236}">
                <a16:creationId xmlns:a16="http://schemas.microsoft.com/office/drawing/2014/main" id="{9DF0EAD3-12AB-4EDE-5FE2-4D65AB609F5A}"/>
              </a:ext>
            </a:extLst>
          </p:cNvPr>
          <p:cNvCxnSpPr>
            <a:cxnSpLocks/>
          </p:cNvCxnSpPr>
          <p:nvPr/>
        </p:nvCxnSpPr>
        <p:spPr>
          <a:xfrm rot="10800000" flipV="1">
            <a:off x="3724277" y="3398699"/>
            <a:ext cx="933060" cy="315022"/>
          </a:xfrm>
          <a:prstGeom prst="curvedConnector3">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17" name="Flowchart: Alternate Process 16">
            <a:extLst>
              <a:ext uri="{FF2B5EF4-FFF2-40B4-BE49-F238E27FC236}">
                <a16:creationId xmlns:a16="http://schemas.microsoft.com/office/drawing/2014/main" id="{80B1E1CB-713A-A42C-19F2-B65103F8A758}"/>
              </a:ext>
            </a:extLst>
          </p:cNvPr>
          <p:cNvSpPr/>
          <p:nvPr/>
        </p:nvSpPr>
        <p:spPr>
          <a:xfrm>
            <a:off x="4657337" y="4732308"/>
            <a:ext cx="6745512" cy="661408"/>
          </a:xfrm>
          <a:prstGeom prst="flowChartAlternateProcess">
            <a:avLst/>
          </a:prstGeom>
          <a:solidFill>
            <a:schemeClr val="accent5">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a:ln>
                  <a:noFill/>
                </a:ln>
                <a:solidFill>
                  <a:srgbClr val="000000"/>
                </a:solidFill>
                <a:effectLst/>
                <a:uLnTx/>
                <a:uFillTx/>
                <a:latin typeface="Arial" panose="020B0604020202020204"/>
                <a:ea typeface="+mn-ea"/>
                <a:cs typeface="+mn-cs"/>
              </a:rPr>
              <a:t>Technical </a:t>
            </a:r>
            <a:br>
              <a:rPr kumimoji="0" lang="en-NZ" sz="20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NZ" sz="2000" b="1" i="0" u="none" strike="noStrike" kern="1200" cap="none" spc="0" normalizeH="0" baseline="0" noProof="0" dirty="0">
                <a:ln>
                  <a:noFill/>
                </a:ln>
                <a:solidFill>
                  <a:srgbClr val="000000"/>
                </a:solidFill>
                <a:effectLst/>
                <a:uLnTx/>
                <a:uFillTx/>
                <a:latin typeface="Arial" panose="020B0604020202020204"/>
                <a:ea typeface="+mn-ea"/>
                <a:cs typeface="+mn-cs"/>
              </a:rPr>
              <a:t>micro-credential</a:t>
            </a:r>
          </a:p>
        </p:txBody>
      </p:sp>
      <p:cxnSp>
        <p:nvCxnSpPr>
          <p:cNvPr id="18" name="Connector: Curved 17">
            <a:extLst>
              <a:ext uri="{FF2B5EF4-FFF2-40B4-BE49-F238E27FC236}">
                <a16:creationId xmlns:a16="http://schemas.microsoft.com/office/drawing/2014/main" id="{C539D06F-304E-1258-6C33-F2B4AC22322C}"/>
              </a:ext>
            </a:extLst>
          </p:cNvPr>
          <p:cNvCxnSpPr>
            <a:cxnSpLocks/>
            <a:stCxn id="17" idx="1"/>
          </p:cNvCxnSpPr>
          <p:nvPr/>
        </p:nvCxnSpPr>
        <p:spPr>
          <a:xfrm rot="10800000">
            <a:off x="3724275" y="4575790"/>
            <a:ext cx="933063" cy="487222"/>
          </a:xfrm>
          <a:prstGeom prst="curvedConnector3">
            <a:avLst>
              <a:gd name="adj1" fmla="val 50000"/>
            </a:avLst>
          </a:prstGeom>
          <a:ln w="76200">
            <a:solidFill>
              <a:schemeClr val="accent2">
                <a:lumMod val="60000"/>
                <a:lumOff val="4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5" name="Rectangle: Rounded Corners 4">
            <a:extLst>
              <a:ext uri="{FF2B5EF4-FFF2-40B4-BE49-F238E27FC236}">
                <a16:creationId xmlns:a16="http://schemas.microsoft.com/office/drawing/2014/main" id="{75897036-0CF2-5BA6-6D95-CB50EE766C4C}"/>
              </a:ext>
            </a:extLst>
          </p:cNvPr>
          <p:cNvSpPr/>
          <p:nvPr/>
        </p:nvSpPr>
        <p:spPr>
          <a:xfrm>
            <a:off x="691248" y="5110916"/>
            <a:ext cx="3033028" cy="688699"/>
          </a:xfrm>
          <a:prstGeom prst="roundRect">
            <a:avLst/>
          </a:prstGeom>
          <a:solidFill>
            <a:schemeClr val="accent6">
              <a:lumMod val="60000"/>
              <a:lumOff val="4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dirty="0">
                <a:ln>
                  <a:noFill/>
                </a:ln>
                <a:solidFill>
                  <a:srgbClr val="000000"/>
                </a:solidFill>
                <a:effectLst/>
                <a:uLnTx/>
                <a:uFillTx/>
                <a:latin typeface="Arial" panose="020B0604020202020204"/>
                <a:ea typeface="+mn-ea"/>
                <a:cs typeface="+mn-cs"/>
              </a:rPr>
              <a:t>GRADUATE PROFILE OUTCOME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000000"/>
                </a:solidFill>
                <a:effectLst/>
                <a:uLnTx/>
                <a:uFillTx/>
                <a:latin typeface="Arial" panose="020B0604020202020204"/>
                <a:ea typeface="+mn-ea"/>
                <a:cs typeface="+mn-cs"/>
              </a:rPr>
              <a:t>Sector specific Skills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0" i="0" u="none" strike="noStrike" kern="1200" cap="none" spc="0" normalizeH="0" baseline="0" noProof="0" dirty="0">
                <a:ln>
                  <a:noFill/>
                </a:ln>
                <a:solidFill>
                  <a:srgbClr val="000000"/>
                </a:solidFill>
                <a:effectLst/>
                <a:uLnTx/>
                <a:uFillTx/>
                <a:latin typeface="Arial" panose="020B0604020202020204"/>
                <a:ea typeface="+mn-ea"/>
                <a:cs typeface="+mn-cs"/>
              </a:rPr>
              <a:t>(20 credits)</a:t>
            </a:r>
          </a:p>
        </p:txBody>
      </p:sp>
      <p:cxnSp>
        <p:nvCxnSpPr>
          <p:cNvPr id="7" name="Connector: Curved 6">
            <a:extLst>
              <a:ext uri="{FF2B5EF4-FFF2-40B4-BE49-F238E27FC236}">
                <a16:creationId xmlns:a16="http://schemas.microsoft.com/office/drawing/2014/main" id="{E0D0E321-8654-D2F8-26C5-03015C4D1DC2}"/>
              </a:ext>
            </a:extLst>
          </p:cNvPr>
          <p:cNvCxnSpPr>
            <a:cxnSpLocks/>
            <a:stCxn id="22" idx="1"/>
            <a:endCxn id="5" idx="3"/>
          </p:cNvCxnSpPr>
          <p:nvPr/>
        </p:nvCxnSpPr>
        <p:spPr>
          <a:xfrm rot="10800000">
            <a:off x="3724276" y="5455267"/>
            <a:ext cx="933062" cy="412025"/>
          </a:xfrm>
          <a:prstGeom prst="curvedConnector3">
            <a:avLst>
              <a:gd name="adj1" fmla="val 50000"/>
            </a:avLst>
          </a:prstGeom>
          <a:ln w="76200">
            <a:solidFill>
              <a:schemeClr val="accent2">
                <a:lumMod val="60000"/>
                <a:lumOff val="4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22" name="Flowchart: Alternate Process 21">
            <a:extLst>
              <a:ext uri="{FF2B5EF4-FFF2-40B4-BE49-F238E27FC236}">
                <a16:creationId xmlns:a16="http://schemas.microsoft.com/office/drawing/2014/main" id="{442CD005-0285-3C21-48F2-D59B61D92C3F}"/>
              </a:ext>
            </a:extLst>
          </p:cNvPr>
          <p:cNvSpPr/>
          <p:nvPr/>
        </p:nvSpPr>
        <p:spPr>
          <a:xfrm>
            <a:off x="4657338" y="5536587"/>
            <a:ext cx="6745512" cy="661408"/>
          </a:xfrm>
          <a:prstGeom prst="flowChartAlternateProcess">
            <a:avLst/>
          </a:prstGeom>
          <a:solidFill>
            <a:schemeClr val="accent5">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a:ln>
                  <a:noFill/>
                </a:ln>
                <a:solidFill>
                  <a:srgbClr val="000000"/>
                </a:solidFill>
                <a:effectLst/>
                <a:uLnTx/>
                <a:uFillTx/>
                <a:latin typeface="Arial" panose="020B0604020202020204"/>
                <a:ea typeface="+mn-ea"/>
                <a:cs typeface="+mn-cs"/>
              </a:rPr>
              <a:t>Sector Specific </a:t>
            </a:r>
            <a:br>
              <a:rPr kumimoji="0" lang="en-NZ" sz="20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NZ" sz="2000" b="1" i="0" u="none" strike="noStrike" kern="1200" cap="none" spc="0" normalizeH="0" baseline="0" noProof="0" dirty="0">
                <a:ln>
                  <a:noFill/>
                </a:ln>
                <a:solidFill>
                  <a:srgbClr val="000000"/>
                </a:solidFill>
                <a:effectLst/>
                <a:uLnTx/>
                <a:uFillTx/>
                <a:latin typeface="Arial" panose="020B0604020202020204"/>
                <a:ea typeface="+mn-ea"/>
                <a:cs typeface="+mn-cs"/>
              </a:rPr>
              <a:t>micro-credential</a:t>
            </a:r>
          </a:p>
        </p:txBody>
      </p:sp>
    </p:spTree>
    <p:extLst>
      <p:ext uri="{BB962C8B-B14F-4D97-AF65-F5344CB8AC3E}">
        <p14:creationId xmlns:p14="http://schemas.microsoft.com/office/powerpoint/2010/main" val="143922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83CBC-DC9B-A1AE-6C7C-15BB2E68EAC7}"/>
            </a:ext>
          </a:extLst>
        </p:cNvPr>
        <p:cNvGrpSpPr/>
        <p:nvPr/>
      </p:nvGrpSpPr>
      <p:grpSpPr>
        <a:xfrm>
          <a:off x="0" y="0"/>
          <a:ext cx="0" cy="0"/>
          <a:chOff x="0" y="0"/>
          <a:chExt cx="0" cy="0"/>
        </a:xfrm>
      </p:grpSpPr>
      <p:sp>
        <p:nvSpPr>
          <p:cNvPr id="9" name="Flowchart: Alternate Process 8">
            <a:extLst>
              <a:ext uri="{FF2B5EF4-FFF2-40B4-BE49-F238E27FC236}">
                <a16:creationId xmlns:a16="http://schemas.microsoft.com/office/drawing/2014/main" id="{8157C18F-09E2-FFC2-2EB7-59A7206FF0FE}"/>
              </a:ext>
            </a:extLst>
          </p:cNvPr>
          <p:cNvSpPr/>
          <p:nvPr/>
        </p:nvSpPr>
        <p:spPr>
          <a:xfrm>
            <a:off x="547917" y="1317173"/>
            <a:ext cx="6745512" cy="4225318"/>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000000"/>
                </a:solidFill>
                <a:effectLst/>
                <a:uLnTx/>
                <a:uFillTx/>
                <a:latin typeface="Arial" panose="020B0604020202020204"/>
                <a:ea typeface="+mn-ea"/>
                <a:cs typeface="+mn-cs"/>
              </a:rPr>
              <a:t>Common Core micro-credential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a:ln>
                  <a:noFill/>
                </a:ln>
                <a:solidFill>
                  <a:srgbClr val="000000"/>
                </a:solidFill>
                <a:effectLst/>
                <a:uLnTx/>
                <a:uFillTx/>
                <a:latin typeface="Arial" panose="020B0604020202020204"/>
                <a:ea typeface="+mn-ea"/>
                <a:cs typeface="+mn-cs"/>
              </a:rPr>
              <a:t>(Level 3, 20 credits)</a:t>
            </a:r>
            <a:endParaRPr kumimoji="0" lang="en-NZ"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2" name="Straight Connector 1">
            <a:extLst>
              <a:ext uri="{FF2B5EF4-FFF2-40B4-BE49-F238E27FC236}">
                <a16:creationId xmlns:a16="http://schemas.microsoft.com/office/drawing/2014/main" id="{ACBB2A8D-EF1C-366E-F6D7-BBCDF1F23371}"/>
              </a:ext>
            </a:extLst>
          </p:cNvPr>
          <p:cNvCxnSpPr/>
          <p:nvPr/>
        </p:nvCxnSpPr>
        <p:spPr>
          <a:xfrm>
            <a:off x="408369" y="6279316"/>
            <a:ext cx="11399877" cy="0"/>
          </a:xfrm>
          <a:prstGeom prst="line">
            <a:avLst/>
          </a:prstGeom>
          <a:ln w="28575" cmpd="sng">
            <a:solidFill>
              <a:srgbClr val="F99D1C"/>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BF286235-9829-CB11-9C52-51E523402CDB}"/>
              </a:ext>
            </a:extLst>
          </p:cNvPr>
          <p:cNvSpPr>
            <a:spLocks noGrp="1"/>
          </p:cNvSpPr>
          <p:nvPr>
            <p:ph type="title"/>
          </p:nvPr>
        </p:nvSpPr>
        <p:spPr>
          <a:xfrm>
            <a:off x="396061" y="365125"/>
            <a:ext cx="9183367" cy="1325563"/>
          </a:xfrm>
        </p:spPr>
        <p:txBody>
          <a:bodyPr vert="horz" lIns="91440" tIns="45720" rIns="91440" bIns="45720" rtlCol="0" anchor="ctr">
            <a:normAutofit/>
          </a:bodyPr>
          <a:lstStyle/>
          <a:p>
            <a:r>
              <a:rPr lang="en-US">
                <a:solidFill>
                  <a:schemeClr val="tx2"/>
                </a:solidFill>
              </a:rPr>
              <a:t>C</a:t>
            </a:r>
            <a:r>
              <a:rPr lang="en-US" sz="3600">
                <a:solidFill>
                  <a:schemeClr val="tx2"/>
                </a:solidFill>
              </a:rPr>
              <a:t>omponents of cross sector credentials</a:t>
            </a:r>
          </a:p>
        </p:txBody>
      </p:sp>
      <p:sp>
        <p:nvSpPr>
          <p:cNvPr id="3" name="Rectangle: Rounded Corners 2">
            <a:extLst>
              <a:ext uri="{FF2B5EF4-FFF2-40B4-BE49-F238E27FC236}">
                <a16:creationId xmlns:a16="http://schemas.microsoft.com/office/drawing/2014/main" id="{7F3A01CC-EA64-02C3-0F41-26F4F816F040}"/>
              </a:ext>
            </a:extLst>
          </p:cNvPr>
          <p:cNvSpPr/>
          <p:nvPr/>
        </p:nvSpPr>
        <p:spPr>
          <a:xfrm>
            <a:off x="765631" y="3597802"/>
            <a:ext cx="3060700" cy="17145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000000"/>
                </a:solidFill>
                <a:effectLst/>
                <a:uLnTx/>
                <a:uFillTx/>
                <a:latin typeface="Arial" panose="020B0604020202020204"/>
                <a:ea typeface="+mn-ea"/>
                <a:cs typeface="+mn-cs"/>
              </a:rPr>
              <a:t>SKILL 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000000"/>
                </a:solidFill>
                <a:effectLst/>
                <a:uLnTx/>
                <a:uFillTx/>
                <a:latin typeface="Arial" panose="020B0604020202020204"/>
                <a:ea typeface="+mn-ea"/>
                <a:cs typeface="+mn-cs"/>
              </a:rPr>
              <a:t>Apply customer service techniques</a:t>
            </a: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(Level 3, 10 credits)</a:t>
            </a:r>
          </a:p>
        </p:txBody>
      </p:sp>
      <p:sp>
        <p:nvSpPr>
          <p:cNvPr id="4" name="Rectangle: Rounded Corners 3">
            <a:extLst>
              <a:ext uri="{FF2B5EF4-FFF2-40B4-BE49-F238E27FC236}">
                <a16:creationId xmlns:a16="http://schemas.microsoft.com/office/drawing/2014/main" id="{18C9B7B6-84F7-36AA-AC97-216B118A1D31}"/>
              </a:ext>
            </a:extLst>
          </p:cNvPr>
          <p:cNvSpPr/>
          <p:nvPr/>
        </p:nvSpPr>
        <p:spPr>
          <a:xfrm>
            <a:off x="3978187" y="3597802"/>
            <a:ext cx="3060700" cy="17145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000000"/>
                </a:solidFill>
                <a:effectLst/>
                <a:uLnTx/>
                <a:uFillTx/>
                <a:latin typeface="Arial" panose="020B0604020202020204"/>
                <a:ea typeface="+mn-ea"/>
                <a:cs typeface="+mn-cs"/>
              </a:rPr>
              <a:t>SKILL 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000000"/>
                </a:solidFill>
                <a:effectLst/>
                <a:uLnTx/>
                <a:uFillTx/>
                <a:latin typeface="Arial" panose="020B0604020202020204"/>
                <a:ea typeface="+mn-ea"/>
                <a:cs typeface="+mn-cs"/>
              </a:rPr>
              <a:t>Work effectively in a team to foster a safe, sustainable, and productive workplace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(Level 3, 10 credits)</a:t>
            </a:r>
          </a:p>
        </p:txBody>
      </p:sp>
      <p:sp>
        <p:nvSpPr>
          <p:cNvPr id="5" name="Flowchart: Alternate Process 4">
            <a:extLst>
              <a:ext uri="{FF2B5EF4-FFF2-40B4-BE49-F238E27FC236}">
                <a16:creationId xmlns:a16="http://schemas.microsoft.com/office/drawing/2014/main" id="{3DC085FA-CC89-C89A-3FD8-74DBDF08F4F6}"/>
              </a:ext>
            </a:extLst>
          </p:cNvPr>
          <p:cNvSpPr/>
          <p:nvPr/>
        </p:nvSpPr>
        <p:spPr>
          <a:xfrm>
            <a:off x="7445284" y="1317172"/>
            <a:ext cx="4374443" cy="4962142"/>
          </a:xfrm>
          <a:prstGeom prst="flowChartAlternateProcess">
            <a:avLst/>
          </a:prstGeom>
          <a:solidFill>
            <a:srgbClr val="FFC000"/>
          </a:solidFill>
        </p:spPr>
        <p:style>
          <a:lnRef idx="2">
            <a:schemeClr val="accent6">
              <a:shade val="15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a:ln>
                  <a:noFill/>
                </a:ln>
                <a:solidFill>
                  <a:srgbClr val="000000"/>
                </a:solidFill>
                <a:effectLst/>
                <a:uLnTx/>
                <a:uFillTx/>
                <a:latin typeface="Arial" panose="020B0604020202020204"/>
                <a:ea typeface="+mn-ea"/>
                <a:cs typeface="+mn-cs"/>
              </a:rPr>
              <a:t>New Zealand Certificate in Retail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a:ln>
                  <a:noFill/>
                </a:ln>
                <a:solidFill>
                  <a:srgbClr val="000000"/>
                </a:solidFill>
                <a:effectLst/>
                <a:uLnTx/>
                <a:uFillTx/>
                <a:latin typeface="Arial" panose="020B0604020202020204"/>
                <a:ea typeface="+mn-ea"/>
                <a:cs typeface="+mn-cs"/>
              </a:rPr>
              <a:t>(Level 3, 60 credits)</a:t>
            </a:r>
            <a:endParaRPr kumimoji="0" lang="en-NZ"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1997FAF4-4C9E-FF78-5170-F91DB3EFE8C5}"/>
              </a:ext>
            </a:extLst>
          </p:cNvPr>
          <p:cNvSpPr/>
          <p:nvPr/>
        </p:nvSpPr>
        <p:spPr>
          <a:xfrm>
            <a:off x="7925797" y="2459447"/>
            <a:ext cx="3627915" cy="793061"/>
          </a:xfrm>
          <a:prstGeom prst="roundRect">
            <a:avLst/>
          </a:prstGeom>
          <a:solidFill>
            <a:schemeClr val="accent2">
              <a:lumMod val="60000"/>
              <a:lumOff val="4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a:ln>
                  <a:noFill/>
                </a:ln>
                <a:solidFill>
                  <a:srgbClr val="000000"/>
                </a:solidFill>
                <a:effectLst/>
                <a:uLnTx/>
                <a:uFillTx/>
                <a:latin typeface="Arial" panose="020B0604020202020204"/>
                <a:ea typeface="+mn-ea"/>
                <a:cs typeface="+mn-cs"/>
              </a:rPr>
              <a:t>GRADUATE PROFILE OUTCOME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srgbClr val="000000"/>
                </a:solidFill>
                <a:effectLst/>
                <a:uLnTx/>
                <a:uFillTx/>
                <a:latin typeface="Arial" panose="020B0604020202020204"/>
                <a:ea typeface="+mn-ea"/>
                <a:cs typeface="+mn-cs"/>
              </a:rPr>
              <a:t>Apply health, safety and security </a:t>
            </a:r>
            <a:r>
              <a:rPr kumimoji="0" lang="en-NZ" sz="1200" b="1" i="0" u="none" strike="noStrike" kern="1200" cap="none" spc="0" normalizeH="0" baseline="0" noProof="0">
                <a:ln>
                  <a:noFill/>
                </a:ln>
                <a:solidFill>
                  <a:srgbClr val="000000"/>
                </a:solidFill>
                <a:effectLst/>
                <a:uLnTx/>
                <a:uFillTx/>
                <a:latin typeface="Arial" panose="020B0604020202020204"/>
                <a:ea typeface="+mn-ea"/>
                <a:cs typeface="+mn-cs"/>
              </a:rPr>
              <a:t>(5 credits)</a:t>
            </a:r>
          </a:p>
        </p:txBody>
      </p:sp>
      <p:sp>
        <p:nvSpPr>
          <p:cNvPr id="7" name="Rectangle: Rounded Corners 6">
            <a:extLst>
              <a:ext uri="{FF2B5EF4-FFF2-40B4-BE49-F238E27FC236}">
                <a16:creationId xmlns:a16="http://schemas.microsoft.com/office/drawing/2014/main" id="{3AE7996A-71F3-CBB3-278A-5B2B3461E14E}"/>
              </a:ext>
            </a:extLst>
          </p:cNvPr>
          <p:cNvSpPr/>
          <p:nvPr/>
        </p:nvSpPr>
        <p:spPr>
          <a:xfrm>
            <a:off x="7925796" y="3359923"/>
            <a:ext cx="3627915" cy="844624"/>
          </a:xfrm>
          <a:prstGeom prst="roundRect">
            <a:avLst/>
          </a:prstGeom>
          <a:solidFill>
            <a:schemeClr val="accent2">
              <a:lumMod val="20000"/>
              <a:lumOff val="8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a:ln>
                  <a:noFill/>
                </a:ln>
                <a:solidFill>
                  <a:srgbClr val="000000"/>
                </a:solidFill>
                <a:effectLst/>
                <a:uLnTx/>
                <a:uFillTx/>
                <a:latin typeface="Arial" panose="020B0604020202020204"/>
                <a:ea typeface="+mn-ea"/>
                <a:cs typeface="+mn-cs"/>
              </a:rPr>
              <a:t>GRADUATE PROFILE OUTCOME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srgbClr val="000000"/>
                </a:solidFill>
                <a:effectLst/>
                <a:uLnTx/>
                <a:uFillTx/>
                <a:latin typeface="Arial" panose="020B0604020202020204"/>
                <a:ea typeface="+mn-ea"/>
                <a:cs typeface="+mn-cs"/>
              </a:rPr>
              <a:t>Follow standard operating procedures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a:ln>
                  <a:noFill/>
                </a:ln>
                <a:solidFill>
                  <a:srgbClr val="000000"/>
                </a:solidFill>
                <a:effectLst/>
                <a:uLnTx/>
                <a:uFillTx/>
                <a:latin typeface="Arial" panose="020B0604020202020204"/>
                <a:ea typeface="+mn-ea"/>
                <a:cs typeface="+mn-cs"/>
              </a:rPr>
              <a:t>(15 credits)</a:t>
            </a:r>
          </a:p>
        </p:txBody>
      </p:sp>
      <p:sp>
        <p:nvSpPr>
          <p:cNvPr id="8" name="Rectangle: Rounded Corners 7">
            <a:extLst>
              <a:ext uri="{FF2B5EF4-FFF2-40B4-BE49-F238E27FC236}">
                <a16:creationId xmlns:a16="http://schemas.microsoft.com/office/drawing/2014/main" id="{F1158D46-E19C-2B20-2A89-A75B8F0A488B}"/>
              </a:ext>
            </a:extLst>
          </p:cNvPr>
          <p:cNvSpPr/>
          <p:nvPr/>
        </p:nvSpPr>
        <p:spPr>
          <a:xfrm>
            <a:off x="7925797" y="4368809"/>
            <a:ext cx="3627913" cy="844623"/>
          </a:xfrm>
          <a:prstGeom prst="roundRect">
            <a:avLst/>
          </a:prstGeom>
          <a:solidFill>
            <a:schemeClr val="accent3"/>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a:ln>
                  <a:noFill/>
                </a:ln>
                <a:solidFill>
                  <a:srgbClr val="000000"/>
                </a:solidFill>
                <a:effectLst/>
                <a:uLnTx/>
                <a:uFillTx/>
                <a:latin typeface="Arial" panose="020B0604020202020204"/>
                <a:ea typeface="+mn-ea"/>
                <a:cs typeface="+mn-cs"/>
              </a:rPr>
              <a:t>GRADUATE PROFILE OUTCOME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srgbClr val="000000"/>
                </a:solidFill>
                <a:effectLst/>
                <a:uLnTx/>
                <a:uFillTx/>
                <a:latin typeface="Arial" panose="020B0604020202020204"/>
                <a:ea typeface="+mn-ea"/>
                <a:cs typeface="+mn-cs"/>
              </a:rPr>
              <a:t>Use communication skills and techniques and organisational </a:t>
            </a:r>
            <a:r>
              <a:rPr kumimoji="0" lang="en-NZ" sz="1200" b="1" i="0" u="none" strike="noStrike" kern="1200" cap="none" spc="0" normalizeH="0" baseline="0" noProof="0">
                <a:ln>
                  <a:noFill/>
                </a:ln>
                <a:solidFill>
                  <a:srgbClr val="000000"/>
                </a:solidFill>
                <a:effectLst/>
                <a:uLnTx/>
                <a:uFillTx/>
                <a:latin typeface="Arial" panose="020B0604020202020204"/>
                <a:ea typeface="+mn-ea"/>
                <a:cs typeface="+mn-cs"/>
              </a:rPr>
              <a:t>(5 credits)</a:t>
            </a:r>
          </a:p>
        </p:txBody>
      </p:sp>
      <p:sp>
        <p:nvSpPr>
          <p:cNvPr id="10" name="Rectangle: Rounded Corners 9">
            <a:extLst>
              <a:ext uri="{FF2B5EF4-FFF2-40B4-BE49-F238E27FC236}">
                <a16:creationId xmlns:a16="http://schemas.microsoft.com/office/drawing/2014/main" id="{BADE30D7-8281-AB01-8468-E9353372FBD0}"/>
              </a:ext>
            </a:extLst>
          </p:cNvPr>
          <p:cNvSpPr/>
          <p:nvPr/>
        </p:nvSpPr>
        <p:spPr>
          <a:xfrm>
            <a:off x="7925795" y="5349664"/>
            <a:ext cx="3627913" cy="717646"/>
          </a:xfrm>
          <a:prstGeom prst="roundRect">
            <a:avLst/>
          </a:prstGeom>
          <a:solidFill>
            <a:schemeClr val="accent2">
              <a:lumMod val="40000"/>
              <a:lumOff val="6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a:ln>
                  <a:noFill/>
                </a:ln>
                <a:solidFill>
                  <a:srgbClr val="000000"/>
                </a:solidFill>
                <a:effectLst/>
                <a:uLnTx/>
                <a:uFillTx/>
                <a:latin typeface="Arial" panose="020B0604020202020204"/>
                <a:ea typeface="+mn-ea"/>
                <a:cs typeface="+mn-cs"/>
              </a:rPr>
              <a:t>GRADUATE PROFILE OUTCOME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srgbClr val="000000"/>
                </a:solidFill>
                <a:effectLst/>
                <a:uLnTx/>
                <a:uFillTx/>
                <a:latin typeface="Arial" panose="020B0604020202020204"/>
                <a:ea typeface="+mn-ea"/>
                <a:cs typeface="+mn-cs"/>
              </a:rPr>
              <a:t>Apply knowledge of products and inventory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a:ln>
                  <a:noFill/>
                </a:ln>
                <a:solidFill>
                  <a:srgbClr val="000000"/>
                </a:solidFill>
                <a:effectLst/>
                <a:uLnTx/>
                <a:uFillTx/>
                <a:latin typeface="Arial" panose="020B0604020202020204"/>
                <a:ea typeface="+mn-ea"/>
                <a:cs typeface="+mn-cs"/>
              </a:rPr>
              <a:t>(35 credits)</a:t>
            </a:r>
          </a:p>
        </p:txBody>
      </p:sp>
      <p:cxnSp>
        <p:nvCxnSpPr>
          <p:cNvPr id="11" name="Connector: Curved 10">
            <a:extLst>
              <a:ext uri="{FF2B5EF4-FFF2-40B4-BE49-F238E27FC236}">
                <a16:creationId xmlns:a16="http://schemas.microsoft.com/office/drawing/2014/main" id="{BA5F2FC6-B1BF-490D-2D69-0B30A3D0EB73}"/>
              </a:ext>
            </a:extLst>
          </p:cNvPr>
          <p:cNvCxnSpPr>
            <a:cxnSpLocks/>
          </p:cNvCxnSpPr>
          <p:nvPr/>
        </p:nvCxnSpPr>
        <p:spPr>
          <a:xfrm rot="5400000" flipH="1" flipV="1">
            <a:off x="7177884" y="3053500"/>
            <a:ext cx="863456" cy="632365"/>
          </a:xfrm>
          <a:prstGeom prst="curvedConnector3">
            <a:avLst>
              <a:gd name="adj1" fmla="val 99835"/>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4" name="Connector: Curved 13">
            <a:extLst>
              <a:ext uri="{FF2B5EF4-FFF2-40B4-BE49-F238E27FC236}">
                <a16:creationId xmlns:a16="http://schemas.microsoft.com/office/drawing/2014/main" id="{B6956DAD-ECEB-E814-53B0-27A4DF6F260D}"/>
              </a:ext>
            </a:extLst>
          </p:cNvPr>
          <p:cNvCxnSpPr>
            <a:cxnSpLocks/>
            <a:endCxn id="7" idx="1"/>
          </p:cNvCxnSpPr>
          <p:nvPr/>
        </p:nvCxnSpPr>
        <p:spPr>
          <a:xfrm flipV="1">
            <a:off x="7293427" y="3782235"/>
            <a:ext cx="632369" cy="12827"/>
          </a:xfrm>
          <a:prstGeom prst="curvedConnector3">
            <a:avLst>
              <a:gd name="adj1" fmla="val 50000"/>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8" name="Connector: Curved 17">
            <a:extLst>
              <a:ext uri="{FF2B5EF4-FFF2-40B4-BE49-F238E27FC236}">
                <a16:creationId xmlns:a16="http://schemas.microsoft.com/office/drawing/2014/main" id="{86B1D6FA-2755-AE63-3C06-CFC8605D7977}"/>
              </a:ext>
            </a:extLst>
          </p:cNvPr>
          <p:cNvCxnSpPr>
            <a:cxnSpLocks/>
            <a:endCxn id="8" idx="1"/>
          </p:cNvCxnSpPr>
          <p:nvPr/>
        </p:nvCxnSpPr>
        <p:spPr>
          <a:xfrm rot="16200000" flipH="1">
            <a:off x="7100462" y="3965786"/>
            <a:ext cx="1018302" cy="632368"/>
          </a:xfrm>
          <a:prstGeom prst="curvedConnector2">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1776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A7608-7AA5-1635-F0FD-FBBE028C9666}"/>
            </a:ext>
          </a:extLst>
        </p:cNvPr>
        <p:cNvGrpSpPr/>
        <p:nvPr/>
      </p:nvGrpSpPr>
      <p:grpSpPr>
        <a:xfrm>
          <a:off x="0" y="0"/>
          <a:ext cx="0" cy="0"/>
          <a:chOff x="0" y="0"/>
          <a:chExt cx="0" cy="0"/>
        </a:xfrm>
      </p:grpSpPr>
      <p:sp>
        <p:nvSpPr>
          <p:cNvPr id="9" name="Flowchart: Alternate Process 8">
            <a:extLst>
              <a:ext uri="{FF2B5EF4-FFF2-40B4-BE49-F238E27FC236}">
                <a16:creationId xmlns:a16="http://schemas.microsoft.com/office/drawing/2014/main" id="{EEB4650A-DDA5-372E-5796-032E543D75F0}"/>
              </a:ext>
            </a:extLst>
          </p:cNvPr>
          <p:cNvSpPr/>
          <p:nvPr/>
        </p:nvSpPr>
        <p:spPr>
          <a:xfrm>
            <a:off x="547917" y="1653116"/>
            <a:ext cx="6745512" cy="3015704"/>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a:ln>
                  <a:noFill/>
                </a:ln>
                <a:solidFill>
                  <a:srgbClr val="000000"/>
                </a:solidFill>
                <a:effectLst/>
                <a:uLnTx/>
                <a:uFillTx/>
                <a:latin typeface="Arial" panose="020B0604020202020204"/>
                <a:ea typeface="+mn-ea"/>
                <a:cs typeface="+mn-cs"/>
              </a:rPr>
              <a:t>Common Core micro-credential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a:ln>
                  <a:noFill/>
                </a:ln>
                <a:solidFill>
                  <a:srgbClr val="000000"/>
                </a:solidFill>
                <a:effectLst/>
                <a:uLnTx/>
                <a:uFillTx/>
                <a:latin typeface="Arial" panose="020B0604020202020204"/>
                <a:ea typeface="+mn-ea"/>
                <a:cs typeface="+mn-cs"/>
              </a:rPr>
              <a:t>(Level 3, 20 credits)</a:t>
            </a:r>
            <a:endParaRPr kumimoji="0" lang="en-NZ"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 name="Straight Connector 1">
            <a:extLst>
              <a:ext uri="{FF2B5EF4-FFF2-40B4-BE49-F238E27FC236}">
                <a16:creationId xmlns:a16="http://schemas.microsoft.com/office/drawing/2014/main" id="{74AB1BDD-884F-85F4-4786-21316F29B2C5}"/>
              </a:ext>
            </a:extLst>
          </p:cNvPr>
          <p:cNvCxnSpPr/>
          <p:nvPr/>
        </p:nvCxnSpPr>
        <p:spPr>
          <a:xfrm>
            <a:off x="408369" y="6279316"/>
            <a:ext cx="11399877" cy="0"/>
          </a:xfrm>
          <a:prstGeom prst="line">
            <a:avLst/>
          </a:prstGeom>
          <a:ln w="28575" cmpd="sng">
            <a:solidFill>
              <a:srgbClr val="F99D1C"/>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3DBE331D-4632-E669-85BC-CA9457F46A7B}"/>
              </a:ext>
            </a:extLst>
          </p:cNvPr>
          <p:cNvSpPr>
            <a:spLocks noGrp="1"/>
          </p:cNvSpPr>
          <p:nvPr>
            <p:ph type="title"/>
          </p:nvPr>
        </p:nvSpPr>
        <p:spPr>
          <a:xfrm>
            <a:off x="396061" y="365125"/>
            <a:ext cx="9183367" cy="1325563"/>
          </a:xfrm>
        </p:spPr>
        <p:txBody>
          <a:bodyPr vert="horz" lIns="91440" tIns="45720" rIns="91440" bIns="45720" rtlCol="0" anchor="ctr">
            <a:normAutofit/>
          </a:bodyPr>
          <a:lstStyle/>
          <a:p>
            <a:r>
              <a:rPr lang="en-US">
                <a:solidFill>
                  <a:schemeClr val="tx2"/>
                </a:solidFill>
              </a:rPr>
              <a:t>C</a:t>
            </a:r>
            <a:r>
              <a:rPr lang="en-US" sz="3600">
                <a:solidFill>
                  <a:schemeClr val="tx2"/>
                </a:solidFill>
              </a:rPr>
              <a:t>omponents of cross sector credentials</a:t>
            </a:r>
          </a:p>
        </p:txBody>
      </p:sp>
      <p:sp>
        <p:nvSpPr>
          <p:cNvPr id="3" name="Rectangle: Rounded Corners 2">
            <a:extLst>
              <a:ext uri="{FF2B5EF4-FFF2-40B4-BE49-F238E27FC236}">
                <a16:creationId xmlns:a16="http://schemas.microsoft.com/office/drawing/2014/main" id="{2ADF1BF7-31DF-6194-2A23-63CFE2E4BA32}"/>
              </a:ext>
            </a:extLst>
          </p:cNvPr>
          <p:cNvSpPr/>
          <p:nvPr/>
        </p:nvSpPr>
        <p:spPr>
          <a:xfrm>
            <a:off x="765631" y="2683399"/>
            <a:ext cx="3060700" cy="17145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000000"/>
                </a:solidFill>
                <a:effectLst/>
                <a:uLnTx/>
                <a:uFillTx/>
                <a:latin typeface="Arial" panose="020B0604020202020204"/>
                <a:ea typeface="+mn-ea"/>
                <a:cs typeface="+mn-cs"/>
              </a:rPr>
              <a:t>SKILL 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000000"/>
                </a:solidFill>
                <a:effectLst/>
                <a:uLnTx/>
                <a:uFillTx/>
                <a:latin typeface="Arial" panose="020B0604020202020204"/>
                <a:ea typeface="+mn-ea"/>
                <a:cs typeface="+mn-cs"/>
              </a:rPr>
              <a:t>Apply customer service techniques</a:t>
            </a: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(Level 3, 10 credits)</a:t>
            </a:r>
          </a:p>
        </p:txBody>
      </p:sp>
      <p:sp>
        <p:nvSpPr>
          <p:cNvPr id="4" name="Rectangle: Rounded Corners 3">
            <a:extLst>
              <a:ext uri="{FF2B5EF4-FFF2-40B4-BE49-F238E27FC236}">
                <a16:creationId xmlns:a16="http://schemas.microsoft.com/office/drawing/2014/main" id="{AFED048E-84D6-D537-DDDC-AA708FCF14A6}"/>
              </a:ext>
            </a:extLst>
          </p:cNvPr>
          <p:cNvSpPr/>
          <p:nvPr/>
        </p:nvSpPr>
        <p:spPr>
          <a:xfrm>
            <a:off x="3978187" y="2683399"/>
            <a:ext cx="3060700" cy="17145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000000"/>
                </a:solidFill>
                <a:effectLst/>
                <a:uLnTx/>
                <a:uFillTx/>
                <a:latin typeface="Arial" panose="020B0604020202020204"/>
                <a:ea typeface="+mn-ea"/>
                <a:cs typeface="+mn-cs"/>
              </a:rPr>
              <a:t>SKILL 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000000"/>
                </a:solidFill>
                <a:effectLst/>
                <a:uLnTx/>
                <a:uFillTx/>
                <a:latin typeface="Arial" panose="020B0604020202020204"/>
                <a:ea typeface="+mn-ea"/>
                <a:cs typeface="+mn-cs"/>
              </a:rPr>
              <a:t>Work effectively in a team to foster a safe, sustainable, and productive workplace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(Level 3, 10 credits)</a:t>
            </a:r>
          </a:p>
        </p:txBody>
      </p:sp>
      <p:sp>
        <p:nvSpPr>
          <p:cNvPr id="5" name="Flowchart: Alternate Process 4">
            <a:extLst>
              <a:ext uri="{FF2B5EF4-FFF2-40B4-BE49-F238E27FC236}">
                <a16:creationId xmlns:a16="http://schemas.microsoft.com/office/drawing/2014/main" id="{82768D4A-E35D-1098-4FB2-C453362B0F11}"/>
              </a:ext>
            </a:extLst>
          </p:cNvPr>
          <p:cNvSpPr/>
          <p:nvPr/>
        </p:nvSpPr>
        <p:spPr>
          <a:xfrm>
            <a:off x="7445284" y="1317172"/>
            <a:ext cx="4374443" cy="4962142"/>
          </a:xfrm>
          <a:prstGeom prst="flowChartAlternateProcess">
            <a:avLst/>
          </a:prstGeom>
          <a:solidFill>
            <a:srgbClr val="FFC000"/>
          </a:solidFill>
        </p:spPr>
        <p:style>
          <a:lnRef idx="2">
            <a:schemeClr val="accent6">
              <a:shade val="15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a:ln>
                  <a:noFill/>
                </a:ln>
                <a:solidFill>
                  <a:srgbClr val="000000"/>
                </a:solidFill>
                <a:effectLst/>
                <a:uLnTx/>
                <a:uFillTx/>
                <a:latin typeface="Arial" panose="020B0604020202020204"/>
                <a:ea typeface="+mn-ea"/>
                <a:cs typeface="+mn-cs"/>
              </a:rPr>
              <a:t>New Zealand Certificate in Retail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a:ln>
                  <a:noFill/>
                </a:ln>
                <a:solidFill>
                  <a:srgbClr val="000000"/>
                </a:solidFill>
                <a:effectLst/>
                <a:uLnTx/>
                <a:uFillTx/>
                <a:latin typeface="Arial" panose="020B0604020202020204"/>
                <a:ea typeface="+mn-ea"/>
                <a:cs typeface="+mn-cs"/>
              </a:rPr>
              <a:t>(Level 3, 60 credits)</a:t>
            </a:r>
            <a:endParaRPr kumimoji="0" lang="en-NZ"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8DED4132-CECC-E59E-FBAC-5FAA3A27362E}"/>
              </a:ext>
            </a:extLst>
          </p:cNvPr>
          <p:cNvSpPr/>
          <p:nvPr/>
        </p:nvSpPr>
        <p:spPr>
          <a:xfrm>
            <a:off x="7925797" y="2459447"/>
            <a:ext cx="3627915" cy="793061"/>
          </a:xfrm>
          <a:prstGeom prst="roundRect">
            <a:avLst/>
          </a:prstGeom>
          <a:solidFill>
            <a:schemeClr val="accent2">
              <a:lumMod val="60000"/>
              <a:lumOff val="4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a:ln>
                  <a:noFill/>
                </a:ln>
                <a:solidFill>
                  <a:srgbClr val="000000"/>
                </a:solidFill>
                <a:effectLst/>
                <a:uLnTx/>
                <a:uFillTx/>
                <a:latin typeface="Arial" panose="020B0604020202020204"/>
                <a:ea typeface="+mn-ea"/>
                <a:cs typeface="+mn-cs"/>
              </a:rPr>
              <a:t>GRADUATE PROFILE OUTCOME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srgbClr val="000000"/>
                </a:solidFill>
                <a:effectLst/>
                <a:uLnTx/>
                <a:uFillTx/>
                <a:latin typeface="Arial" panose="020B0604020202020204"/>
                <a:ea typeface="+mn-ea"/>
                <a:cs typeface="+mn-cs"/>
              </a:rPr>
              <a:t>Apply health, safety and security </a:t>
            </a:r>
            <a:r>
              <a:rPr kumimoji="0" lang="en-NZ" sz="1200" b="1" i="0" u="none" strike="noStrike" kern="1200" cap="none" spc="0" normalizeH="0" baseline="0" noProof="0">
                <a:ln>
                  <a:noFill/>
                </a:ln>
                <a:solidFill>
                  <a:srgbClr val="000000"/>
                </a:solidFill>
                <a:effectLst/>
                <a:uLnTx/>
                <a:uFillTx/>
                <a:latin typeface="Arial" panose="020B0604020202020204"/>
                <a:ea typeface="+mn-ea"/>
                <a:cs typeface="+mn-cs"/>
              </a:rPr>
              <a:t>(5 credits)</a:t>
            </a:r>
          </a:p>
        </p:txBody>
      </p:sp>
      <p:sp>
        <p:nvSpPr>
          <p:cNvPr id="7" name="Rectangle: Rounded Corners 6">
            <a:extLst>
              <a:ext uri="{FF2B5EF4-FFF2-40B4-BE49-F238E27FC236}">
                <a16:creationId xmlns:a16="http://schemas.microsoft.com/office/drawing/2014/main" id="{F11B61B5-9BEE-7DC5-97ED-AE669B34D3CD}"/>
              </a:ext>
            </a:extLst>
          </p:cNvPr>
          <p:cNvSpPr/>
          <p:nvPr/>
        </p:nvSpPr>
        <p:spPr>
          <a:xfrm>
            <a:off x="7925796" y="3359923"/>
            <a:ext cx="3627915" cy="844624"/>
          </a:xfrm>
          <a:prstGeom prst="roundRect">
            <a:avLst/>
          </a:prstGeom>
          <a:solidFill>
            <a:schemeClr val="accent2">
              <a:lumMod val="20000"/>
              <a:lumOff val="8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a:ln>
                  <a:noFill/>
                </a:ln>
                <a:solidFill>
                  <a:srgbClr val="000000"/>
                </a:solidFill>
                <a:effectLst/>
                <a:uLnTx/>
                <a:uFillTx/>
                <a:latin typeface="Arial" panose="020B0604020202020204"/>
                <a:ea typeface="+mn-ea"/>
                <a:cs typeface="+mn-cs"/>
              </a:rPr>
              <a:t>GRADUATE PROFILE OUTCOME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srgbClr val="000000"/>
                </a:solidFill>
                <a:effectLst/>
                <a:uLnTx/>
                <a:uFillTx/>
                <a:latin typeface="Arial" panose="020B0604020202020204"/>
                <a:ea typeface="+mn-ea"/>
                <a:cs typeface="+mn-cs"/>
              </a:rPr>
              <a:t>Follow standard operating procedures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a:ln>
                  <a:noFill/>
                </a:ln>
                <a:solidFill>
                  <a:srgbClr val="000000"/>
                </a:solidFill>
                <a:effectLst/>
                <a:uLnTx/>
                <a:uFillTx/>
                <a:latin typeface="Arial" panose="020B0604020202020204"/>
                <a:ea typeface="+mn-ea"/>
                <a:cs typeface="+mn-cs"/>
              </a:rPr>
              <a:t>(15 credits)</a:t>
            </a:r>
          </a:p>
        </p:txBody>
      </p:sp>
      <p:sp>
        <p:nvSpPr>
          <p:cNvPr id="8" name="Rectangle: Rounded Corners 7">
            <a:extLst>
              <a:ext uri="{FF2B5EF4-FFF2-40B4-BE49-F238E27FC236}">
                <a16:creationId xmlns:a16="http://schemas.microsoft.com/office/drawing/2014/main" id="{832FDF1D-96F8-F712-14C5-188FAD3B039B}"/>
              </a:ext>
            </a:extLst>
          </p:cNvPr>
          <p:cNvSpPr/>
          <p:nvPr/>
        </p:nvSpPr>
        <p:spPr>
          <a:xfrm>
            <a:off x="7925797" y="4368809"/>
            <a:ext cx="3627913" cy="844623"/>
          </a:xfrm>
          <a:prstGeom prst="roundRect">
            <a:avLst/>
          </a:prstGeom>
          <a:solidFill>
            <a:schemeClr val="accent3"/>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a:ln>
                  <a:noFill/>
                </a:ln>
                <a:solidFill>
                  <a:srgbClr val="000000"/>
                </a:solidFill>
                <a:effectLst/>
                <a:uLnTx/>
                <a:uFillTx/>
                <a:latin typeface="Arial" panose="020B0604020202020204"/>
                <a:ea typeface="+mn-ea"/>
                <a:cs typeface="+mn-cs"/>
              </a:rPr>
              <a:t>GRADUATE PROFILE OUTCOME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srgbClr val="000000"/>
                </a:solidFill>
                <a:effectLst/>
                <a:uLnTx/>
                <a:uFillTx/>
                <a:latin typeface="Arial" panose="020B0604020202020204"/>
                <a:ea typeface="+mn-ea"/>
                <a:cs typeface="+mn-cs"/>
              </a:rPr>
              <a:t>Use communication skills and techniques and organisational </a:t>
            </a:r>
            <a:r>
              <a:rPr kumimoji="0" lang="en-NZ" sz="1200" b="1" i="0" u="none" strike="noStrike" kern="1200" cap="none" spc="0" normalizeH="0" baseline="0" noProof="0">
                <a:ln>
                  <a:noFill/>
                </a:ln>
                <a:solidFill>
                  <a:srgbClr val="000000"/>
                </a:solidFill>
                <a:effectLst/>
                <a:uLnTx/>
                <a:uFillTx/>
                <a:latin typeface="Arial" panose="020B0604020202020204"/>
                <a:ea typeface="+mn-ea"/>
                <a:cs typeface="+mn-cs"/>
              </a:rPr>
              <a:t>(5 credits)</a:t>
            </a:r>
          </a:p>
        </p:txBody>
      </p:sp>
      <p:sp>
        <p:nvSpPr>
          <p:cNvPr id="10" name="Rectangle: Rounded Corners 9">
            <a:extLst>
              <a:ext uri="{FF2B5EF4-FFF2-40B4-BE49-F238E27FC236}">
                <a16:creationId xmlns:a16="http://schemas.microsoft.com/office/drawing/2014/main" id="{64FDAABF-FA05-9577-93F1-D71BC2DA156E}"/>
              </a:ext>
            </a:extLst>
          </p:cNvPr>
          <p:cNvSpPr/>
          <p:nvPr/>
        </p:nvSpPr>
        <p:spPr>
          <a:xfrm>
            <a:off x="7925795" y="5349664"/>
            <a:ext cx="3627913" cy="717646"/>
          </a:xfrm>
          <a:prstGeom prst="roundRect">
            <a:avLst/>
          </a:prstGeom>
          <a:solidFill>
            <a:schemeClr val="accent2">
              <a:lumMod val="40000"/>
              <a:lumOff val="6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a:ln>
                  <a:noFill/>
                </a:ln>
                <a:solidFill>
                  <a:srgbClr val="000000"/>
                </a:solidFill>
                <a:effectLst/>
                <a:uLnTx/>
                <a:uFillTx/>
                <a:latin typeface="Arial" panose="020B0604020202020204"/>
                <a:ea typeface="+mn-ea"/>
                <a:cs typeface="+mn-cs"/>
              </a:rPr>
              <a:t>GRADUATE PROFILE OUTCOME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a:ln>
                  <a:noFill/>
                </a:ln>
                <a:solidFill>
                  <a:srgbClr val="000000"/>
                </a:solidFill>
                <a:effectLst/>
                <a:uLnTx/>
                <a:uFillTx/>
                <a:latin typeface="Arial" panose="020B0604020202020204"/>
                <a:ea typeface="+mn-ea"/>
                <a:cs typeface="+mn-cs"/>
              </a:rPr>
              <a:t>Apply knowledge of products and inventory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a:ln>
                  <a:noFill/>
                </a:ln>
                <a:solidFill>
                  <a:srgbClr val="000000"/>
                </a:solidFill>
                <a:effectLst/>
                <a:uLnTx/>
                <a:uFillTx/>
                <a:latin typeface="Arial" panose="020B0604020202020204"/>
                <a:ea typeface="+mn-ea"/>
                <a:cs typeface="+mn-cs"/>
              </a:rPr>
              <a:t>(35 credits)</a:t>
            </a:r>
          </a:p>
        </p:txBody>
      </p:sp>
      <p:cxnSp>
        <p:nvCxnSpPr>
          <p:cNvPr id="11" name="Connector: Curved 10">
            <a:extLst>
              <a:ext uri="{FF2B5EF4-FFF2-40B4-BE49-F238E27FC236}">
                <a16:creationId xmlns:a16="http://schemas.microsoft.com/office/drawing/2014/main" id="{E7A116EB-7B48-EFB9-682A-94FB16C9CB6D}"/>
              </a:ext>
            </a:extLst>
          </p:cNvPr>
          <p:cNvCxnSpPr>
            <a:cxnSpLocks/>
            <a:stCxn id="9" idx="3"/>
          </p:cNvCxnSpPr>
          <p:nvPr/>
        </p:nvCxnSpPr>
        <p:spPr>
          <a:xfrm flipV="1">
            <a:off x="7293429" y="2937954"/>
            <a:ext cx="632365" cy="223014"/>
          </a:xfrm>
          <a:prstGeom prst="curvedConnector3">
            <a:avLst>
              <a:gd name="adj1" fmla="val 50000"/>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4" name="Connector: Curved 13">
            <a:extLst>
              <a:ext uri="{FF2B5EF4-FFF2-40B4-BE49-F238E27FC236}">
                <a16:creationId xmlns:a16="http://schemas.microsoft.com/office/drawing/2014/main" id="{76B5B229-5921-35B9-9119-0E29A4329886}"/>
              </a:ext>
            </a:extLst>
          </p:cNvPr>
          <p:cNvCxnSpPr>
            <a:cxnSpLocks/>
            <a:stCxn id="9" idx="3"/>
            <a:endCxn id="7" idx="1"/>
          </p:cNvCxnSpPr>
          <p:nvPr/>
        </p:nvCxnSpPr>
        <p:spPr>
          <a:xfrm>
            <a:off x="7293429" y="3160968"/>
            <a:ext cx="632367" cy="621267"/>
          </a:xfrm>
          <a:prstGeom prst="curvedConnector3">
            <a:avLst>
              <a:gd name="adj1" fmla="val 50000"/>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8" name="Connector: Curved 17">
            <a:extLst>
              <a:ext uri="{FF2B5EF4-FFF2-40B4-BE49-F238E27FC236}">
                <a16:creationId xmlns:a16="http://schemas.microsoft.com/office/drawing/2014/main" id="{45CB54F1-7E8B-81F6-F658-F1C396198DE7}"/>
              </a:ext>
            </a:extLst>
          </p:cNvPr>
          <p:cNvCxnSpPr>
            <a:cxnSpLocks/>
            <a:stCxn id="9" idx="3"/>
            <a:endCxn id="8" idx="1"/>
          </p:cNvCxnSpPr>
          <p:nvPr/>
        </p:nvCxnSpPr>
        <p:spPr>
          <a:xfrm>
            <a:off x="7293429" y="3160968"/>
            <a:ext cx="632368" cy="1630153"/>
          </a:xfrm>
          <a:prstGeom prst="curvedConnector3">
            <a:avLst>
              <a:gd name="adj1" fmla="val 50000"/>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17" name="Flowchart: Alternate Process 16">
            <a:extLst>
              <a:ext uri="{FF2B5EF4-FFF2-40B4-BE49-F238E27FC236}">
                <a16:creationId xmlns:a16="http://schemas.microsoft.com/office/drawing/2014/main" id="{CEC0EFF3-0048-3752-0F73-3A4002DC2CA3}"/>
              </a:ext>
            </a:extLst>
          </p:cNvPr>
          <p:cNvSpPr/>
          <p:nvPr/>
        </p:nvSpPr>
        <p:spPr>
          <a:xfrm>
            <a:off x="547917" y="4873810"/>
            <a:ext cx="6745512" cy="1322817"/>
          </a:xfrm>
          <a:prstGeom prst="flowChartAlternateProcess">
            <a:avLst/>
          </a:prstGeom>
          <a:solidFill>
            <a:schemeClr val="accent5">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a:ln>
                  <a:noFill/>
                </a:ln>
                <a:solidFill>
                  <a:srgbClr val="000000"/>
                </a:solidFill>
                <a:effectLst/>
                <a:uLnTx/>
                <a:uFillTx/>
                <a:latin typeface="Arial" panose="020B0604020202020204"/>
                <a:ea typeface="+mn-ea"/>
                <a:cs typeface="+mn-cs"/>
              </a:rPr>
              <a:t>Retail </a:t>
            </a:r>
            <a:br>
              <a:rPr kumimoji="0" lang="en-NZ" sz="2000" b="1" i="0" u="none" strike="noStrike" kern="1200" cap="none" spc="0" normalizeH="0" baseline="0" noProof="0">
                <a:ln>
                  <a:noFill/>
                </a:ln>
                <a:solidFill>
                  <a:srgbClr val="000000"/>
                </a:solidFill>
                <a:effectLst/>
                <a:uLnTx/>
                <a:uFillTx/>
                <a:latin typeface="Arial" panose="020B0604020202020204"/>
                <a:ea typeface="+mn-ea"/>
                <a:cs typeface="+mn-cs"/>
              </a:rPr>
            </a:br>
            <a:r>
              <a:rPr kumimoji="0" lang="en-NZ" sz="2000" b="1" i="0" u="none" strike="noStrike" kern="1200" cap="none" spc="0" normalizeH="0" baseline="0" noProof="0">
                <a:ln>
                  <a:noFill/>
                </a:ln>
                <a:solidFill>
                  <a:srgbClr val="000000"/>
                </a:solidFill>
                <a:effectLst/>
                <a:uLnTx/>
                <a:uFillTx/>
                <a:latin typeface="Arial" panose="020B0604020202020204"/>
                <a:ea typeface="+mn-ea"/>
                <a:cs typeface="+mn-cs"/>
              </a:rPr>
              <a:t>micro-credentials</a:t>
            </a:r>
          </a:p>
        </p:txBody>
      </p:sp>
      <p:cxnSp>
        <p:nvCxnSpPr>
          <p:cNvPr id="19" name="Connector: Curved 18">
            <a:extLst>
              <a:ext uri="{FF2B5EF4-FFF2-40B4-BE49-F238E27FC236}">
                <a16:creationId xmlns:a16="http://schemas.microsoft.com/office/drawing/2014/main" id="{03B39C5E-FDEB-6F61-D0D5-0C814E4A272C}"/>
              </a:ext>
            </a:extLst>
          </p:cNvPr>
          <p:cNvCxnSpPr>
            <a:cxnSpLocks/>
            <a:stCxn id="17" idx="3"/>
            <a:endCxn id="10" idx="1"/>
          </p:cNvCxnSpPr>
          <p:nvPr/>
        </p:nvCxnSpPr>
        <p:spPr>
          <a:xfrm>
            <a:off x="7293429" y="5535219"/>
            <a:ext cx="632366" cy="173268"/>
          </a:xfrm>
          <a:prstGeom prst="curvedConnector3">
            <a:avLst>
              <a:gd name="adj1" fmla="val 50000"/>
            </a:avLst>
          </a:prstGeom>
          <a:ln w="76200">
            <a:solidFill>
              <a:schemeClr val="accent2">
                <a:lumMod val="60000"/>
                <a:lumOff val="4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24" name="Connector: Curved 23">
            <a:extLst>
              <a:ext uri="{FF2B5EF4-FFF2-40B4-BE49-F238E27FC236}">
                <a16:creationId xmlns:a16="http://schemas.microsoft.com/office/drawing/2014/main" id="{F5BF4B47-F6EA-8A2F-2C65-8AEFD4967503}"/>
              </a:ext>
            </a:extLst>
          </p:cNvPr>
          <p:cNvCxnSpPr>
            <a:cxnSpLocks/>
            <a:endCxn id="7" idx="1"/>
          </p:cNvCxnSpPr>
          <p:nvPr/>
        </p:nvCxnSpPr>
        <p:spPr>
          <a:xfrm rot="5400000" flipH="1" flipV="1">
            <a:off x="6736105" y="4339558"/>
            <a:ext cx="1747014" cy="632368"/>
          </a:xfrm>
          <a:prstGeom prst="curvedConnector2">
            <a:avLst/>
          </a:prstGeom>
          <a:ln w="76200">
            <a:solidFill>
              <a:schemeClr val="accent2">
                <a:lumMod val="60000"/>
                <a:lumOff val="40000"/>
              </a:schemeClr>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46182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A7608-7AA5-1635-F0FD-FBBE028C9666}"/>
            </a:ext>
          </a:extLst>
        </p:cNvPr>
        <p:cNvGrpSpPr/>
        <p:nvPr/>
      </p:nvGrpSpPr>
      <p:grpSpPr>
        <a:xfrm>
          <a:off x="0" y="0"/>
          <a:ext cx="0" cy="0"/>
          <a:chOff x="0" y="0"/>
          <a:chExt cx="0" cy="0"/>
        </a:xfrm>
      </p:grpSpPr>
      <p:sp>
        <p:nvSpPr>
          <p:cNvPr id="9" name="Flowchart: Alternate Process 8">
            <a:extLst>
              <a:ext uri="{FF2B5EF4-FFF2-40B4-BE49-F238E27FC236}">
                <a16:creationId xmlns:a16="http://schemas.microsoft.com/office/drawing/2014/main" id="{EEB4650A-DDA5-372E-5796-032E543D75F0}"/>
              </a:ext>
            </a:extLst>
          </p:cNvPr>
          <p:cNvSpPr/>
          <p:nvPr/>
        </p:nvSpPr>
        <p:spPr>
          <a:xfrm>
            <a:off x="547917" y="1653116"/>
            <a:ext cx="6745512" cy="3015704"/>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a:ln>
                  <a:noFill/>
                </a:ln>
                <a:solidFill>
                  <a:srgbClr val="000000"/>
                </a:solidFill>
                <a:effectLst/>
                <a:uLnTx/>
                <a:uFillTx/>
                <a:latin typeface="Arial" panose="020B0604020202020204"/>
                <a:ea typeface="+mn-ea"/>
                <a:cs typeface="+mn-cs"/>
              </a:rPr>
              <a:t>Common Core micro-credential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a:ln>
                  <a:noFill/>
                </a:ln>
                <a:solidFill>
                  <a:srgbClr val="000000"/>
                </a:solidFill>
                <a:effectLst/>
                <a:uLnTx/>
                <a:uFillTx/>
                <a:latin typeface="Arial" panose="020B0604020202020204"/>
                <a:ea typeface="+mn-ea"/>
                <a:cs typeface="+mn-cs"/>
              </a:rPr>
              <a:t>(Level 3, 20 credits)</a:t>
            </a:r>
            <a:endParaRPr kumimoji="0" lang="en-NZ"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 name="Straight Connector 1">
            <a:extLst>
              <a:ext uri="{FF2B5EF4-FFF2-40B4-BE49-F238E27FC236}">
                <a16:creationId xmlns:a16="http://schemas.microsoft.com/office/drawing/2014/main" id="{74AB1BDD-884F-85F4-4786-21316F29B2C5}"/>
              </a:ext>
            </a:extLst>
          </p:cNvPr>
          <p:cNvCxnSpPr/>
          <p:nvPr/>
        </p:nvCxnSpPr>
        <p:spPr>
          <a:xfrm>
            <a:off x="408369" y="6279316"/>
            <a:ext cx="11399877" cy="0"/>
          </a:xfrm>
          <a:prstGeom prst="line">
            <a:avLst/>
          </a:prstGeom>
          <a:ln w="28575" cmpd="sng">
            <a:solidFill>
              <a:srgbClr val="F99D1C"/>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3DBE331D-4632-E669-85BC-CA9457F46A7B}"/>
              </a:ext>
            </a:extLst>
          </p:cNvPr>
          <p:cNvSpPr>
            <a:spLocks noGrp="1"/>
          </p:cNvSpPr>
          <p:nvPr>
            <p:ph type="title"/>
          </p:nvPr>
        </p:nvSpPr>
        <p:spPr>
          <a:xfrm>
            <a:off x="396061" y="365125"/>
            <a:ext cx="9183367" cy="1325563"/>
          </a:xfrm>
        </p:spPr>
        <p:txBody>
          <a:bodyPr vert="horz" lIns="91440" tIns="45720" rIns="91440" bIns="45720" rtlCol="0" anchor="ctr">
            <a:normAutofit/>
          </a:bodyPr>
          <a:lstStyle/>
          <a:p>
            <a:r>
              <a:rPr lang="en-US">
                <a:solidFill>
                  <a:schemeClr val="tx2"/>
                </a:solidFill>
              </a:rPr>
              <a:t>C</a:t>
            </a:r>
            <a:r>
              <a:rPr lang="en-US" sz="3600">
                <a:solidFill>
                  <a:schemeClr val="tx2"/>
                </a:solidFill>
              </a:rPr>
              <a:t>omponents of cross sector credentials</a:t>
            </a:r>
          </a:p>
        </p:txBody>
      </p:sp>
      <p:sp>
        <p:nvSpPr>
          <p:cNvPr id="3" name="Rectangle: Rounded Corners 2">
            <a:extLst>
              <a:ext uri="{FF2B5EF4-FFF2-40B4-BE49-F238E27FC236}">
                <a16:creationId xmlns:a16="http://schemas.microsoft.com/office/drawing/2014/main" id="{2ADF1BF7-31DF-6194-2A23-63CFE2E4BA32}"/>
              </a:ext>
            </a:extLst>
          </p:cNvPr>
          <p:cNvSpPr/>
          <p:nvPr/>
        </p:nvSpPr>
        <p:spPr>
          <a:xfrm>
            <a:off x="765631" y="2683399"/>
            <a:ext cx="3060700" cy="17145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000000"/>
                </a:solidFill>
                <a:effectLst/>
                <a:uLnTx/>
                <a:uFillTx/>
                <a:latin typeface="Arial" panose="020B0604020202020204"/>
                <a:ea typeface="+mn-ea"/>
                <a:cs typeface="+mn-cs"/>
              </a:rPr>
              <a:t>SKILL 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000000"/>
                </a:solidFill>
                <a:effectLst/>
                <a:uLnTx/>
                <a:uFillTx/>
                <a:latin typeface="Arial" panose="020B0604020202020204"/>
                <a:ea typeface="+mn-ea"/>
                <a:cs typeface="+mn-cs"/>
              </a:rPr>
              <a:t>Apply customer service techniques</a:t>
            </a: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(Level 3, 10 credits)</a:t>
            </a:r>
          </a:p>
        </p:txBody>
      </p:sp>
      <p:sp>
        <p:nvSpPr>
          <p:cNvPr id="4" name="Rectangle: Rounded Corners 3">
            <a:extLst>
              <a:ext uri="{FF2B5EF4-FFF2-40B4-BE49-F238E27FC236}">
                <a16:creationId xmlns:a16="http://schemas.microsoft.com/office/drawing/2014/main" id="{AFED048E-84D6-D537-DDDC-AA708FCF14A6}"/>
              </a:ext>
            </a:extLst>
          </p:cNvPr>
          <p:cNvSpPr/>
          <p:nvPr/>
        </p:nvSpPr>
        <p:spPr>
          <a:xfrm>
            <a:off x="3978187" y="2683399"/>
            <a:ext cx="3060700" cy="17145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000000"/>
                </a:solidFill>
                <a:effectLst/>
                <a:uLnTx/>
                <a:uFillTx/>
                <a:latin typeface="Arial" panose="020B0604020202020204"/>
                <a:ea typeface="+mn-ea"/>
                <a:cs typeface="+mn-cs"/>
              </a:rPr>
              <a:t>SKILL 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000000"/>
                </a:solidFill>
                <a:effectLst/>
                <a:uLnTx/>
                <a:uFillTx/>
                <a:latin typeface="Arial" panose="020B0604020202020204"/>
                <a:ea typeface="+mn-ea"/>
                <a:cs typeface="+mn-cs"/>
              </a:rPr>
              <a:t>Work effectively in a team to foster a safe, sustainable, and productive workplace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(Level 3, 10 credits)</a:t>
            </a:r>
          </a:p>
        </p:txBody>
      </p:sp>
      <p:sp>
        <p:nvSpPr>
          <p:cNvPr id="5" name="Flowchart: Alternate Process 4">
            <a:extLst>
              <a:ext uri="{FF2B5EF4-FFF2-40B4-BE49-F238E27FC236}">
                <a16:creationId xmlns:a16="http://schemas.microsoft.com/office/drawing/2014/main" id="{82768D4A-E35D-1098-4FB2-C453362B0F11}"/>
              </a:ext>
            </a:extLst>
          </p:cNvPr>
          <p:cNvSpPr/>
          <p:nvPr/>
        </p:nvSpPr>
        <p:spPr>
          <a:xfrm>
            <a:off x="7445747" y="1269428"/>
            <a:ext cx="4374443" cy="4962142"/>
          </a:xfrm>
          <a:prstGeom prst="flowChartAlternateProcess">
            <a:avLst/>
          </a:prstGeom>
          <a:solidFill>
            <a:srgbClr val="FFC000"/>
          </a:solidFill>
        </p:spPr>
        <p:style>
          <a:lnRef idx="2">
            <a:schemeClr val="accent6">
              <a:shade val="15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a:ln>
                  <a:noFill/>
                </a:ln>
                <a:solidFill>
                  <a:srgbClr val="000000"/>
                </a:solidFill>
                <a:effectLst/>
                <a:uLnTx/>
                <a:uFillTx/>
                <a:latin typeface="Arial" panose="020B0604020202020204"/>
                <a:ea typeface="+mn-ea"/>
                <a:cs typeface="+mn-cs"/>
              </a:rPr>
              <a:t>New Zealand Certificate in Business (Administration and Technology)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a:ln>
                  <a:noFill/>
                </a:ln>
                <a:solidFill>
                  <a:srgbClr val="000000"/>
                </a:solidFill>
                <a:effectLst/>
                <a:uLnTx/>
                <a:uFillTx/>
                <a:latin typeface="Arial" panose="020B0604020202020204"/>
                <a:ea typeface="+mn-ea"/>
                <a:cs typeface="+mn-cs"/>
              </a:rPr>
              <a:t>(Level 3, 60 credits)</a:t>
            </a:r>
            <a:endParaRPr kumimoji="0" lang="en-NZ"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Rounded Corners 5">
            <a:extLst>
              <a:ext uri="{FF2B5EF4-FFF2-40B4-BE49-F238E27FC236}">
                <a16:creationId xmlns:a16="http://schemas.microsoft.com/office/drawing/2014/main" id="{8DED4132-CECC-E59E-FBAC-5FAA3A27362E}"/>
              </a:ext>
            </a:extLst>
          </p:cNvPr>
          <p:cNvSpPr/>
          <p:nvPr/>
        </p:nvSpPr>
        <p:spPr>
          <a:xfrm>
            <a:off x="7925797" y="2250755"/>
            <a:ext cx="3627911" cy="688472"/>
          </a:xfrm>
          <a:prstGeom prst="roundRect">
            <a:avLst/>
          </a:prstGeom>
          <a:solidFill>
            <a:schemeClr val="accent2">
              <a:lumMod val="60000"/>
              <a:lumOff val="4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1" i="0" u="none" strike="noStrike" kern="1200" cap="none" spc="0" normalizeH="0" baseline="0" noProof="0">
                <a:ln>
                  <a:noFill/>
                </a:ln>
                <a:solidFill>
                  <a:srgbClr val="000000"/>
                </a:solidFill>
                <a:effectLst/>
                <a:uLnTx/>
                <a:uFillTx/>
                <a:latin typeface="Arial" panose="020B0604020202020204"/>
                <a:ea typeface="+mn-ea"/>
                <a:cs typeface="+mn-cs"/>
              </a:rPr>
              <a:t>GRADUATE PROFILE OUTCOME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000" b="0" i="0" u="none" strike="noStrike" kern="1200" cap="none" spc="0" normalizeH="0" baseline="0" noProof="0">
                <a:ln>
                  <a:noFill/>
                </a:ln>
                <a:solidFill>
                  <a:srgbClr val="000000"/>
                </a:solidFill>
                <a:effectLst/>
                <a:uLnTx/>
                <a:uFillTx/>
                <a:latin typeface="Arial" panose="020B0604020202020204"/>
                <a:ea typeface="+mn-ea"/>
                <a:cs typeface="+mn-cs"/>
              </a:rPr>
              <a:t>Provide administrative and general office services using business technologies to support everyday operational activities in an office environment.</a:t>
            </a:r>
            <a:r>
              <a:rPr kumimoji="0" lang="en-NZ" sz="1000" b="1" i="0" u="none" strike="noStrike" kern="1200" cap="none" spc="0" normalizeH="0" baseline="0" noProof="0">
                <a:ln>
                  <a:noFill/>
                </a:ln>
                <a:solidFill>
                  <a:srgbClr val="000000"/>
                </a:solidFill>
                <a:effectLst/>
                <a:uLnTx/>
                <a:uFillTx/>
                <a:latin typeface="Arial" panose="020B0604020202020204"/>
                <a:ea typeface="+mn-ea"/>
                <a:cs typeface="+mn-cs"/>
              </a:rPr>
              <a:t>(25 credits)</a:t>
            </a:r>
          </a:p>
        </p:txBody>
      </p:sp>
      <p:sp>
        <p:nvSpPr>
          <p:cNvPr id="7" name="Rectangle: Rounded Corners 6">
            <a:extLst>
              <a:ext uri="{FF2B5EF4-FFF2-40B4-BE49-F238E27FC236}">
                <a16:creationId xmlns:a16="http://schemas.microsoft.com/office/drawing/2014/main" id="{F11B61B5-9BEE-7DC5-97ED-AE669B34D3CD}"/>
              </a:ext>
            </a:extLst>
          </p:cNvPr>
          <p:cNvSpPr/>
          <p:nvPr/>
        </p:nvSpPr>
        <p:spPr>
          <a:xfrm>
            <a:off x="7925797" y="3028750"/>
            <a:ext cx="3627911" cy="650063"/>
          </a:xfrm>
          <a:prstGeom prst="roundRect">
            <a:avLst/>
          </a:prstGeom>
          <a:solidFill>
            <a:schemeClr val="accent2">
              <a:lumMod val="20000"/>
              <a:lumOff val="8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100" b="1" i="0" u="none" strike="noStrike" kern="1200" cap="none" spc="0" normalizeH="0" baseline="0" noProof="0">
                <a:ln>
                  <a:noFill/>
                </a:ln>
                <a:solidFill>
                  <a:srgbClr val="000000"/>
                </a:solidFill>
                <a:effectLst/>
                <a:uLnTx/>
                <a:uFillTx/>
                <a:latin typeface="Arial" panose="020B0604020202020204"/>
                <a:ea typeface="+mn-ea"/>
                <a:cs typeface="+mn-cs"/>
              </a:rPr>
              <a:t>GRADUATE PROFILE OUTCOME 2</a:t>
            </a:r>
          </a:p>
          <a:p>
            <a:pPr algn="l"/>
            <a:r>
              <a:rPr lang="en-NZ" sz="1100" b="0" i="0">
                <a:solidFill>
                  <a:srgbClr val="333333"/>
                </a:solidFill>
                <a:effectLst/>
                <a:latin typeface="Helvetica Neue"/>
              </a:rPr>
              <a:t>Process data, produce information, and perform financial calculations for business purposes.</a:t>
            </a:r>
          </a:p>
          <a:p>
            <a:pPr algn="ctr"/>
            <a:r>
              <a:rPr kumimoji="0" lang="en-NZ" sz="1100" b="1" i="0" u="none" strike="noStrike" kern="1200" cap="none" spc="0" normalizeH="0" baseline="0" noProof="0">
                <a:ln>
                  <a:noFill/>
                </a:ln>
                <a:solidFill>
                  <a:srgbClr val="000000"/>
                </a:solidFill>
                <a:effectLst/>
                <a:uLnTx/>
                <a:uFillTx/>
                <a:latin typeface="Arial" panose="020B0604020202020204"/>
                <a:ea typeface="+mn-ea"/>
                <a:cs typeface="+mn-cs"/>
              </a:rPr>
              <a:t>(15 credits)</a:t>
            </a:r>
          </a:p>
        </p:txBody>
      </p:sp>
      <p:sp>
        <p:nvSpPr>
          <p:cNvPr id="8" name="Rectangle: Rounded Corners 7">
            <a:extLst>
              <a:ext uri="{FF2B5EF4-FFF2-40B4-BE49-F238E27FC236}">
                <a16:creationId xmlns:a16="http://schemas.microsoft.com/office/drawing/2014/main" id="{832FDF1D-96F8-F712-14C5-188FAD3B039B}"/>
              </a:ext>
            </a:extLst>
          </p:cNvPr>
          <p:cNvSpPr/>
          <p:nvPr/>
        </p:nvSpPr>
        <p:spPr>
          <a:xfrm>
            <a:off x="7935136" y="3800902"/>
            <a:ext cx="3618572" cy="650063"/>
          </a:xfrm>
          <a:prstGeom prst="roundRect">
            <a:avLst/>
          </a:prstGeom>
          <a:solidFill>
            <a:schemeClr val="accent3"/>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a:ln>
                  <a:noFill/>
                </a:ln>
                <a:solidFill>
                  <a:srgbClr val="000000"/>
                </a:solidFill>
                <a:effectLst/>
                <a:uLnTx/>
                <a:uFillTx/>
                <a:latin typeface="Arial" panose="020B0604020202020204"/>
                <a:ea typeface="+mn-ea"/>
                <a:cs typeface="+mn-cs"/>
              </a:rPr>
              <a:t>GRADUATE PROFILE OUTCOME 3</a:t>
            </a:r>
          </a:p>
          <a:p>
            <a:pPr algn="ctr"/>
            <a:r>
              <a:rPr lang="en-NZ" sz="1200" b="0" i="0">
                <a:solidFill>
                  <a:srgbClr val="333333"/>
                </a:solidFill>
                <a:effectLst/>
                <a:latin typeface="Helvetica Neue"/>
              </a:rPr>
              <a:t>Work cooperatively within a team and contribute to the achievement of objectives. </a:t>
            </a:r>
            <a:r>
              <a:rPr lang="en-NZ" sz="1200" b="1" i="0">
                <a:solidFill>
                  <a:srgbClr val="333333"/>
                </a:solidFill>
                <a:effectLst/>
                <a:latin typeface="Helvetica Neue"/>
              </a:rPr>
              <a:t>(10 credits)</a:t>
            </a:r>
            <a:endParaRPr kumimoji="0" lang="en-NZ" sz="12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Rectangle: Rounded Corners 9">
            <a:extLst>
              <a:ext uri="{FF2B5EF4-FFF2-40B4-BE49-F238E27FC236}">
                <a16:creationId xmlns:a16="http://schemas.microsoft.com/office/drawing/2014/main" id="{64FDAABF-FA05-9577-93F1-D71BC2DA156E}"/>
              </a:ext>
            </a:extLst>
          </p:cNvPr>
          <p:cNvSpPr/>
          <p:nvPr/>
        </p:nvSpPr>
        <p:spPr>
          <a:xfrm>
            <a:off x="7925795" y="4549723"/>
            <a:ext cx="3627913" cy="717646"/>
          </a:xfrm>
          <a:prstGeom prst="roundRect">
            <a:avLst/>
          </a:prstGeom>
          <a:solidFill>
            <a:schemeClr val="accent2">
              <a:lumMod val="40000"/>
              <a:lumOff val="6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a:ln>
                  <a:noFill/>
                </a:ln>
                <a:solidFill>
                  <a:srgbClr val="000000"/>
                </a:solidFill>
                <a:effectLst/>
                <a:uLnTx/>
                <a:uFillTx/>
                <a:latin typeface="Arial" panose="020B0604020202020204"/>
                <a:ea typeface="+mn-ea"/>
                <a:cs typeface="+mn-cs"/>
              </a:rPr>
              <a:t>GRADUATE PROFILE OUTCOME 4</a:t>
            </a:r>
          </a:p>
          <a:p>
            <a:pPr algn="l"/>
            <a:r>
              <a:rPr lang="en-NZ" sz="1200" b="0" i="0">
                <a:solidFill>
                  <a:srgbClr val="333333"/>
                </a:solidFill>
                <a:effectLst/>
                <a:latin typeface="Helvetica Neue"/>
              </a:rPr>
              <a:t>Select and apply customer service techniques to best meet stakeholder expectations.(</a:t>
            </a:r>
            <a:r>
              <a:rPr kumimoji="0" lang="en-NZ" sz="1200" b="1" i="0" u="none" strike="noStrike" kern="1200" cap="none" spc="0" normalizeH="0" baseline="0" noProof="0">
                <a:ln>
                  <a:noFill/>
                </a:ln>
                <a:solidFill>
                  <a:srgbClr val="000000"/>
                </a:solidFill>
                <a:effectLst/>
                <a:uLnTx/>
                <a:uFillTx/>
                <a:latin typeface="Arial" panose="020B0604020202020204"/>
                <a:ea typeface="+mn-ea"/>
                <a:cs typeface="+mn-cs"/>
              </a:rPr>
              <a:t>5 credits)</a:t>
            </a:r>
          </a:p>
        </p:txBody>
      </p:sp>
      <p:cxnSp>
        <p:nvCxnSpPr>
          <p:cNvPr id="11" name="Connector: Curved 10">
            <a:extLst>
              <a:ext uri="{FF2B5EF4-FFF2-40B4-BE49-F238E27FC236}">
                <a16:creationId xmlns:a16="http://schemas.microsoft.com/office/drawing/2014/main" id="{E7A116EB-7B48-EFB9-682A-94FB16C9CB6D}"/>
              </a:ext>
            </a:extLst>
          </p:cNvPr>
          <p:cNvCxnSpPr>
            <a:cxnSpLocks/>
            <a:stCxn id="9" idx="3"/>
            <a:endCxn id="6" idx="1"/>
          </p:cNvCxnSpPr>
          <p:nvPr/>
        </p:nvCxnSpPr>
        <p:spPr>
          <a:xfrm flipV="1">
            <a:off x="7293429" y="2594991"/>
            <a:ext cx="632368" cy="565977"/>
          </a:xfrm>
          <a:prstGeom prst="curvedConnector3">
            <a:avLst>
              <a:gd name="adj1" fmla="val 50000"/>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4" name="Connector: Curved 13">
            <a:extLst>
              <a:ext uri="{FF2B5EF4-FFF2-40B4-BE49-F238E27FC236}">
                <a16:creationId xmlns:a16="http://schemas.microsoft.com/office/drawing/2014/main" id="{76B5B229-5921-35B9-9119-0E29A4329886}"/>
              </a:ext>
            </a:extLst>
          </p:cNvPr>
          <p:cNvCxnSpPr>
            <a:cxnSpLocks/>
            <a:endCxn id="8" idx="1"/>
          </p:cNvCxnSpPr>
          <p:nvPr/>
        </p:nvCxnSpPr>
        <p:spPr>
          <a:xfrm rot="16200000" flipH="1">
            <a:off x="7137519" y="3328317"/>
            <a:ext cx="965470" cy="629764"/>
          </a:xfrm>
          <a:prstGeom prst="curvedConnector2">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8" name="Connector: Curved 17">
            <a:extLst>
              <a:ext uri="{FF2B5EF4-FFF2-40B4-BE49-F238E27FC236}">
                <a16:creationId xmlns:a16="http://schemas.microsoft.com/office/drawing/2014/main" id="{45CB54F1-7E8B-81F6-F658-F1C396198DE7}"/>
              </a:ext>
            </a:extLst>
          </p:cNvPr>
          <p:cNvCxnSpPr>
            <a:cxnSpLocks/>
            <a:stCxn id="9" idx="3"/>
            <a:endCxn id="32" idx="1"/>
          </p:cNvCxnSpPr>
          <p:nvPr/>
        </p:nvCxnSpPr>
        <p:spPr>
          <a:xfrm>
            <a:off x="7293429" y="3160968"/>
            <a:ext cx="611081" cy="2517490"/>
          </a:xfrm>
          <a:prstGeom prst="curvedConnector3">
            <a:avLst>
              <a:gd name="adj1" fmla="val 50000"/>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17" name="Flowchart: Alternate Process 16">
            <a:extLst>
              <a:ext uri="{FF2B5EF4-FFF2-40B4-BE49-F238E27FC236}">
                <a16:creationId xmlns:a16="http://schemas.microsoft.com/office/drawing/2014/main" id="{CEC0EFF3-0048-3752-0F73-3A4002DC2CA3}"/>
              </a:ext>
            </a:extLst>
          </p:cNvPr>
          <p:cNvSpPr/>
          <p:nvPr/>
        </p:nvSpPr>
        <p:spPr>
          <a:xfrm>
            <a:off x="547917" y="4873810"/>
            <a:ext cx="6745512" cy="1322817"/>
          </a:xfrm>
          <a:prstGeom prst="flowChartAlternateProcess">
            <a:avLst/>
          </a:prstGeom>
          <a:solidFill>
            <a:schemeClr val="accent5">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a:ln>
                  <a:noFill/>
                </a:ln>
                <a:solidFill>
                  <a:srgbClr val="000000"/>
                </a:solidFill>
                <a:effectLst/>
                <a:uLnTx/>
                <a:uFillTx/>
                <a:latin typeface="Arial" panose="020B0604020202020204"/>
                <a:ea typeface="+mn-ea"/>
                <a:cs typeface="+mn-cs"/>
              </a:rPr>
              <a:t>Business </a:t>
            </a:r>
            <a:br>
              <a:rPr kumimoji="0" lang="en-NZ" sz="2000" b="1" i="0" u="none" strike="noStrike" kern="1200" cap="none" spc="0" normalizeH="0" baseline="0" noProof="0">
                <a:ln>
                  <a:noFill/>
                </a:ln>
                <a:solidFill>
                  <a:srgbClr val="000000"/>
                </a:solidFill>
                <a:effectLst/>
                <a:uLnTx/>
                <a:uFillTx/>
                <a:latin typeface="Arial" panose="020B0604020202020204"/>
                <a:ea typeface="+mn-ea"/>
                <a:cs typeface="+mn-cs"/>
              </a:rPr>
            </a:br>
            <a:r>
              <a:rPr kumimoji="0" lang="en-NZ" sz="2000" b="1" i="0" u="none" strike="noStrike" kern="1200" cap="none" spc="0" normalizeH="0" baseline="0" noProof="0">
                <a:ln>
                  <a:noFill/>
                </a:ln>
                <a:solidFill>
                  <a:srgbClr val="000000"/>
                </a:solidFill>
                <a:effectLst/>
                <a:uLnTx/>
                <a:uFillTx/>
                <a:latin typeface="Arial" panose="020B0604020202020204"/>
                <a:ea typeface="+mn-ea"/>
                <a:cs typeface="+mn-cs"/>
              </a:rPr>
              <a:t>micro-credentials</a:t>
            </a:r>
          </a:p>
        </p:txBody>
      </p:sp>
      <p:cxnSp>
        <p:nvCxnSpPr>
          <p:cNvPr id="19" name="Connector: Curved 18">
            <a:extLst>
              <a:ext uri="{FF2B5EF4-FFF2-40B4-BE49-F238E27FC236}">
                <a16:creationId xmlns:a16="http://schemas.microsoft.com/office/drawing/2014/main" id="{03B39C5E-FDEB-6F61-D0D5-0C814E4A272C}"/>
              </a:ext>
            </a:extLst>
          </p:cNvPr>
          <p:cNvCxnSpPr>
            <a:cxnSpLocks/>
            <a:stCxn id="17" idx="3"/>
            <a:endCxn id="6" idx="1"/>
          </p:cNvCxnSpPr>
          <p:nvPr/>
        </p:nvCxnSpPr>
        <p:spPr>
          <a:xfrm flipV="1">
            <a:off x="7293429" y="2594991"/>
            <a:ext cx="632368" cy="2940228"/>
          </a:xfrm>
          <a:prstGeom prst="curvedConnector3">
            <a:avLst>
              <a:gd name="adj1" fmla="val 50000"/>
            </a:avLst>
          </a:prstGeom>
          <a:ln w="76200">
            <a:solidFill>
              <a:schemeClr val="accent2">
                <a:lumMod val="60000"/>
                <a:lumOff val="4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24" name="Connector: Curved 23">
            <a:extLst>
              <a:ext uri="{FF2B5EF4-FFF2-40B4-BE49-F238E27FC236}">
                <a16:creationId xmlns:a16="http://schemas.microsoft.com/office/drawing/2014/main" id="{F5BF4B47-F6EA-8A2F-2C65-8AEFD4967503}"/>
              </a:ext>
            </a:extLst>
          </p:cNvPr>
          <p:cNvCxnSpPr>
            <a:cxnSpLocks/>
            <a:stCxn id="17" idx="3"/>
            <a:endCxn id="7" idx="1"/>
          </p:cNvCxnSpPr>
          <p:nvPr/>
        </p:nvCxnSpPr>
        <p:spPr>
          <a:xfrm flipV="1">
            <a:off x="7293429" y="3353782"/>
            <a:ext cx="632368" cy="2181437"/>
          </a:xfrm>
          <a:prstGeom prst="curvedConnector3">
            <a:avLst>
              <a:gd name="adj1" fmla="val 50000"/>
            </a:avLst>
          </a:prstGeom>
          <a:ln w="76200">
            <a:solidFill>
              <a:schemeClr val="accent2">
                <a:lumMod val="60000"/>
                <a:lumOff val="4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32" name="Rectangle: Rounded Corners 31">
            <a:extLst>
              <a:ext uri="{FF2B5EF4-FFF2-40B4-BE49-F238E27FC236}">
                <a16:creationId xmlns:a16="http://schemas.microsoft.com/office/drawing/2014/main" id="{787C5CA0-B01B-89DC-A84C-8641C70F37F8}"/>
              </a:ext>
            </a:extLst>
          </p:cNvPr>
          <p:cNvSpPr/>
          <p:nvPr/>
        </p:nvSpPr>
        <p:spPr>
          <a:xfrm>
            <a:off x="7904510" y="5321875"/>
            <a:ext cx="3649198" cy="713165"/>
          </a:xfrm>
          <a:prstGeom prst="roundRect">
            <a:avLst/>
          </a:prstGeom>
          <a:solidFill>
            <a:schemeClr val="accent5"/>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900" b="1" i="0" u="none" strike="noStrike" kern="1200" cap="none" spc="0" normalizeH="0" baseline="0" noProof="0" dirty="0">
                <a:ln>
                  <a:noFill/>
                </a:ln>
                <a:solidFill>
                  <a:srgbClr val="000000"/>
                </a:solidFill>
                <a:effectLst/>
                <a:uLnTx/>
                <a:uFillTx/>
                <a:latin typeface="Arial" panose="020B0604020202020204"/>
                <a:ea typeface="+mn-ea"/>
                <a:cs typeface="+mn-cs"/>
              </a:rPr>
              <a:t>GRADUATE PROFILE OUTCOME 5</a:t>
            </a:r>
          </a:p>
          <a:p>
            <a:pPr algn="l"/>
            <a:r>
              <a:rPr lang="en-NZ" sz="900" b="0" i="0" dirty="0">
                <a:solidFill>
                  <a:srgbClr val="333333"/>
                </a:solidFill>
                <a:effectLst/>
                <a:latin typeface="Helvetica Neue"/>
              </a:rPr>
              <a:t>Behave professionally and ethically and in a socially and culturally responsible manner and apply personal and interpersonal skills to contribute to the performance of the office. </a:t>
            </a:r>
            <a:r>
              <a:rPr kumimoji="0" lang="en-NZ" sz="900" b="1" i="0" u="none" strike="noStrike" kern="1200" cap="none" spc="0" normalizeH="0" baseline="0" noProof="0" dirty="0">
                <a:ln>
                  <a:noFill/>
                </a:ln>
                <a:solidFill>
                  <a:srgbClr val="000000"/>
                </a:solidFill>
                <a:effectLst/>
                <a:uLnTx/>
                <a:uFillTx/>
                <a:latin typeface="Arial" panose="020B0604020202020204"/>
                <a:ea typeface="+mn-ea"/>
                <a:cs typeface="+mn-cs"/>
              </a:rPr>
              <a:t>(5 credits)</a:t>
            </a:r>
          </a:p>
        </p:txBody>
      </p:sp>
      <p:cxnSp>
        <p:nvCxnSpPr>
          <p:cNvPr id="44" name="Connector: Curved 43">
            <a:extLst>
              <a:ext uri="{FF2B5EF4-FFF2-40B4-BE49-F238E27FC236}">
                <a16:creationId xmlns:a16="http://schemas.microsoft.com/office/drawing/2014/main" id="{B0D41457-1352-350F-E7D2-89FEF0F72F7D}"/>
              </a:ext>
            </a:extLst>
          </p:cNvPr>
          <p:cNvCxnSpPr>
            <a:cxnSpLocks/>
            <a:stCxn id="9" idx="3"/>
            <a:endCxn id="10" idx="1"/>
          </p:cNvCxnSpPr>
          <p:nvPr/>
        </p:nvCxnSpPr>
        <p:spPr>
          <a:xfrm>
            <a:off x="7293429" y="3160968"/>
            <a:ext cx="632366" cy="1747578"/>
          </a:xfrm>
          <a:prstGeom prst="curvedConnector3">
            <a:avLst>
              <a:gd name="adj1" fmla="val 50000"/>
            </a:avLst>
          </a:prstGeom>
          <a:ln w="762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1948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A363F03E-16EE-528E-D3A8-4A1CDC10F440}"/>
              </a:ext>
            </a:extLst>
          </p:cNvPr>
          <p:cNvSpPr/>
          <p:nvPr/>
        </p:nvSpPr>
        <p:spPr>
          <a:xfrm>
            <a:off x="372064" y="1720988"/>
            <a:ext cx="3416128" cy="3702613"/>
          </a:xfrm>
          <a:prstGeom prst="flowChartAlternateProcess">
            <a:avLst/>
          </a:prstGeom>
          <a:solidFill>
            <a:srgbClr val="FFC000"/>
          </a:solidFill>
        </p:spPr>
        <p:style>
          <a:lnRef idx="2">
            <a:schemeClr val="accent6">
              <a:shade val="15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a:ln>
                  <a:noFill/>
                </a:ln>
                <a:solidFill>
                  <a:srgbClr val="000000"/>
                </a:solidFill>
                <a:effectLst/>
                <a:uLnTx/>
                <a:uFillTx/>
                <a:latin typeface="Arial" panose="020B0604020202020204"/>
                <a:ea typeface="+mn-ea"/>
                <a:cs typeface="+mn-cs"/>
              </a:rPr>
              <a:t>New Zealand Certificate in Service Sector Skills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400" b="1" i="0" u="none" strike="noStrike" kern="1200" cap="none" spc="0" normalizeH="0" baseline="0" noProof="0">
                <a:ln>
                  <a:noFill/>
                </a:ln>
                <a:solidFill>
                  <a:srgbClr val="000000"/>
                </a:solidFill>
                <a:effectLst/>
                <a:uLnTx/>
                <a:uFillTx/>
                <a:latin typeface="Arial" panose="020B0604020202020204"/>
                <a:ea typeface="+mn-ea"/>
                <a:cs typeface="+mn-cs"/>
              </a:rPr>
              <a:t>(Level 3, 60 credits)</a:t>
            </a:r>
            <a:endParaRPr kumimoji="0" lang="en-NZ"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ADCBA833-9A2D-F95F-C0D6-E1CF263E1660}"/>
              </a:ext>
            </a:extLst>
          </p:cNvPr>
          <p:cNvSpPr/>
          <p:nvPr/>
        </p:nvSpPr>
        <p:spPr>
          <a:xfrm>
            <a:off x="850950" y="2872134"/>
            <a:ext cx="2455101" cy="1065270"/>
          </a:xfrm>
          <a:prstGeom prst="roundRect">
            <a:avLst/>
          </a:prstGeom>
          <a:solidFill>
            <a:schemeClr val="accent2">
              <a:lumMod val="60000"/>
              <a:lumOff val="4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a:ln>
                  <a:noFill/>
                </a:ln>
                <a:solidFill>
                  <a:srgbClr val="000000"/>
                </a:solidFill>
                <a:effectLst/>
                <a:uLnTx/>
                <a:uFillTx/>
                <a:latin typeface="Arial" panose="020B0604020202020204"/>
                <a:ea typeface="+mn-ea"/>
                <a:cs typeface="+mn-cs"/>
              </a:rPr>
              <a:t>GRADUATE PROFILE OUTCOME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a:ln>
                  <a:noFill/>
                </a:ln>
                <a:solidFill>
                  <a:srgbClr val="000000"/>
                </a:solidFill>
                <a:effectLst/>
                <a:uLnTx/>
                <a:uFillTx/>
                <a:latin typeface="Arial" panose="020B0604020202020204"/>
                <a:ea typeface="+mn-ea"/>
                <a:cs typeface="+mn-cs"/>
              </a:rPr>
              <a:t>Core Skills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a:ln>
                  <a:noFill/>
                </a:ln>
                <a:solidFill>
                  <a:srgbClr val="000000"/>
                </a:solidFill>
                <a:effectLst/>
                <a:uLnTx/>
                <a:uFillTx/>
                <a:latin typeface="Arial" panose="020B0604020202020204"/>
                <a:ea typeface="+mn-ea"/>
                <a:cs typeface="+mn-cs"/>
              </a:rPr>
              <a:t>(20 credits)</a:t>
            </a:r>
          </a:p>
        </p:txBody>
      </p:sp>
      <p:sp>
        <p:nvSpPr>
          <p:cNvPr id="9" name="Rectangle: Rounded Corners 8">
            <a:extLst>
              <a:ext uri="{FF2B5EF4-FFF2-40B4-BE49-F238E27FC236}">
                <a16:creationId xmlns:a16="http://schemas.microsoft.com/office/drawing/2014/main" id="{27AF7AB8-7298-9042-D597-2E496EE5479F}"/>
              </a:ext>
            </a:extLst>
          </p:cNvPr>
          <p:cNvSpPr/>
          <p:nvPr/>
        </p:nvSpPr>
        <p:spPr>
          <a:xfrm>
            <a:off x="850949" y="4207780"/>
            <a:ext cx="2455101" cy="964892"/>
          </a:xfrm>
          <a:prstGeom prst="roundRect">
            <a:avLst/>
          </a:prstGeom>
          <a:solidFill>
            <a:schemeClr val="accent2">
              <a:lumMod val="60000"/>
              <a:lumOff val="4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rgbClr val="000000"/>
                </a:solidFill>
                <a:effectLst/>
                <a:uLnTx/>
                <a:uFillTx/>
                <a:latin typeface="Arial" panose="020B0604020202020204"/>
                <a:ea typeface="+mn-ea"/>
                <a:cs typeface="+mn-cs"/>
              </a:rPr>
              <a:t>GRADUATE PROFILE OUTCOME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rgbClr val="000000"/>
                </a:solidFill>
                <a:effectLst/>
                <a:uLnTx/>
                <a:uFillTx/>
                <a:latin typeface="Arial" panose="020B0604020202020204"/>
                <a:ea typeface="+mn-ea"/>
                <a:cs typeface="+mn-cs"/>
              </a:rPr>
              <a:t>Technical and </a:t>
            </a:r>
            <a:r>
              <a:rPr lang="en-NZ" sz="1200" b="1" dirty="0">
                <a:solidFill>
                  <a:srgbClr val="000000"/>
                </a:solidFill>
                <a:latin typeface="Arial" panose="020B0604020202020204"/>
              </a:rPr>
              <a:t>Sector Specific </a:t>
            </a:r>
            <a:r>
              <a:rPr kumimoji="0" lang="en-NZ" sz="1200" b="1" i="0" u="none" strike="noStrike" kern="1200" cap="none" spc="0" normalizeH="0" baseline="0" noProof="0" dirty="0">
                <a:ln>
                  <a:noFill/>
                </a:ln>
                <a:solidFill>
                  <a:srgbClr val="000000"/>
                </a:solidFill>
                <a:effectLst/>
                <a:uLnTx/>
                <a:uFillTx/>
                <a:latin typeface="Arial" panose="020B0604020202020204"/>
                <a:ea typeface="+mn-ea"/>
                <a:cs typeface="+mn-cs"/>
              </a:rPr>
              <a:t>Skills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200" b="1" i="0" u="none" strike="noStrike" kern="1200" cap="none" spc="0" normalizeH="0" baseline="0" noProof="0" dirty="0">
                <a:ln>
                  <a:noFill/>
                </a:ln>
                <a:solidFill>
                  <a:srgbClr val="000000"/>
                </a:solidFill>
                <a:effectLst/>
                <a:uLnTx/>
                <a:uFillTx/>
                <a:latin typeface="Arial" panose="020B0604020202020204"/>
                <a:ea typeface="+mn-ea"/>
                <a:cs typeface="+mn-cs"/>
              </a:rPr>
              <a:t>(40 credits)</a:t>
            </a:r>
          </a:p>
        </p:txBody>
      </p:sp>
      <p:cxnSp>
        <p:nvCxnSpPr>
          <p:cNvPr id="7" name="Connector: Curved 6">
            <a:extLst>
              <a:ext uri="{FF2B5EF4-FFF2-40B4-BE49-F238E27FC236}">
                <a16:creationId xmlns:a16="http://schemas.microsoft.com/office/drawing/2014/main" id="{40C89E67-8CA1-7AD9-CA14-5660F6C23074}"/>
              </a:ext>
            </a:extLst>
          </p:cNvPr>
          <p:cNvCxnSpPr>
            <a:cxnSpLocks/>
            <a:stCxn id="12" idx="1"/>
            <a:endCxn id="5" idx="3"/>
          </p:cNvCxnSpPr>
          <p:nvPr/>
        </p:nvCxnSpPr>
        <p:spPr>
          <a:xfrm rot="10800000" flipV="1">
            <a:off x="3306051" y="2139117"/>
            <a:ext cx="993300" cy="1265652"/>
          </a:xfrm>
          <a:prstGeom prst="curvedConnector3">
            <a:avLst>
              <a:gd name="adj1" fmla="val 50000"/>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Curved 22">
            <a:extLst>
              <a:ext uri="{FF2B5EF4-FFF2-40B4-BE49-F238E27FC236}">
                <a16:creationId xmlns:a16="http://schemas.microsoft.com/office/drawing/2014/main" id="{BA568F2A-BF86-ED0E-9349-E97506571EF4}"/>
              </a:ext>
            </a:extLst>
          </p:cNvPr>
          <p:cNvCxnSpPr>
            <a:cxnSpLocks/>
            <a:stCxn id="14" idx="1"/>
            <a:endCxn id="9" idx="3"/>
          </p:cNvCxnSpPr>
          <p:nvPr/>
        </p:nvCxnSpPr>
        <p:spPr>
          <a:xfrm rot="10800000" flipV="1">
            <a:off x="3306051" y="3613246"/>
            <a:ext cx="993301" cy="1076979"/>
          </a:xfrm>
          <a:prstGeom prst="curvedConnector3">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6" name="Cross 15">
            <a:extLst>
              <a:ext uri="{FF2B5EF4-FFF2-40B4-BE49-F238E27FC236}">
                <a16:creationId xmlns:a16="http://schemas.microsoft.com/office/drawing/2014/main" id="{976C0D5A-EA4B-0B15-261A-FD431686EB29}"/>
              </a:ext>
            </a:extLst>
          </p:cNvPr>
          <p:cNvSpPr/>
          <p:nvPr/>
        </p:nvSpPr>
        <p:spPr>
          <a:xfrm>
            <a:off x="5357186" y="4236948"/>
            <a:ext cx="652932" cy="665833"/>
          </a:xfrm>
          <a:prstGeom prst="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Flowchart: Alternate Process 11">
            <a:extLst>
              <a:ext uri="{FF2B5EF4-FFF2-40B4-BE49-F238E27FC236}">
                <a16:creationId xmlns:a16="http://schemas.microsoft.com/office/drawing/2014/main" id="{2672D10A-7D16-C935-49ED-C59E47E1D880}"/>
              </a:ext>
            </a:extLst>
          </p:cNvPr>
          <p:cNvSpPr/>
          <p:nvPr/>
        </p:nvSpPr>
        <p:spPr>
          <a:xfrm>
            <a:off x="4299351" y="1720988"/>
            <a:ext cx="2768602" cy="836257"/>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a:ln>
                  <a:noFill/>
                </a:ln>
                <a:solidFill>
                  <a:srgbClr val="000000"/>
                </a:solidFill>
                <a:effectLst/>
                <a:uLnTx/>
                <a:uFillTx/>
                <a:latin typeface="Arial" panose="020B0604020202020204"/>
                <a:ea typeface="+mn-ea"/>
                <a:cs typeface="+mn-cs"/>
              </a:rPr>
              <a:t>Common Core micro-credential</a:t>
            </a:r>
          </a:p>
        </p:txBody>
      </p:sp>
      <p:sp>
        <p:nvSpPr>
          <p:cNvPr id="14" name="Flowchart: Alternate Process 13">
            <a:extLst>
              <a:ext uri="{FF2B5EF4-FFF2-40B4-BE49-F238E27FC236}">
                <a16:creationId xmlns:a16="http://schemas.microsoft.com/office/drawing/2014/main" id="{6771299F-80F7-97D9-FF81-00AD01AF0C56}"/>
              </a:ext>
            </a:extLst>
          </p:cNvPr>
          <p:cNvSpPr/>
          <p:nvPr/>
        </p:nvSpPr>
        <p:spPr>
          <a:xfrm>
            <a:off x="4299351" y="3195118"/>
            <a:ext cx="2768602" cy="836257"/>
          </a:xfrm>
          <a:prstGeom prst="flowChartAlternateProcess">
            <a:avLst/>
          </a:prstGeom>
          <a:solidFill>
            <a:schemeClr val="accent5">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a:ln>
                  <a:noFill/>
                </a:ln>
                <a:solidFill>
                  <a:srgbClr val="000000"/>
                </a:solidFill>
                <a:effectLst/>
                <a:uLnTx/>
                <a:uFillTx/>
                <a:latin typeface="Arial" panose="020B0604020202020204"/>
                <a:ea typeface="+mn-ea"/>
                <a:cs typeface="+mn-cs"/>
              </a:rPr>
              <a:t>Retail </a:t>
            </a:r>
            <a:br>
              <a:rPr kumimoji="0" lang="en-NZ" sz="2000" b="1" i="0" u="none" strike="noStrike" kern="1200" cap="none" spc="0" normalizeH="0" baseline="0" noProof="0" dirty="0">
                <a:ln>
                  <a:noFill/>
                </a:ln>
                <a:solidFill>
                  <a:srgbClr val="000000"/>
                </a:solidFill>
                <a:effectLst/>
                <a:uLnTx/>
                <a:uFillTx/>
                <a:latin typeface="Arial" panose="020B0604020202020204"/>
                <a:ea typeface="+mn-ea"/>
                <a:cs typeface="+mn-cs"/>
              </a:rPr>
            </a:br>
            <a:r>
              <a:rPr kumimoji="0" lang="en-NZ" sz="2000" b="1" i="0" u="none" strike="noStrike" kern="1200" cap="none" spc="0" normalizeH="0" baseline="0" noProof="0" dirty="0">
                <a:ln>
                  <a:noFill/>
                </a:ln>
                <a:solidFill>
                  <a:srgbClr val="000000"/>
                </a:solidFill>
                <a:effectLst/>
                <a:uLnTx/>
                <a:uFillTx/>
                <a:latin typeface="Arial" panose="020B0604020202020204"/>
                <a:ea typeface="+mn-ea"/>
                <a:cs typeface="+mn-cs"/>
              </a:rPr>
              <a:t>micro-credential(s)</a:t>
            </a:r>
          </a:p>
        </p:txBody>
      </p:sp>
      <p:sp>
        <p:nvSpPr>
          <p:cNvPr id="20" name="Flowchart: Alternate Process 19">
            <a:extLst>
              <a:ext uri="{FF2B5EF4-FFF2-40B4-BE49-F238E27FC236}">
                <a16:creationId xmlns:a16="http://schemas.microsoft.com/office/drawing/2014/main" id="{56361851-9A92-A004-0EFC-268A658D2A3D}"/>
              </a:ext>
            </a:extLst>
          </p:cNvPr>
          <p:cNvSpPr/>
          <p:nvPr/>
        </p:nvSpPr>
        <p:spPr>
          <a:xfrm>
            <a:off x="4299351" y="5108355"/>
            <a:ext cx="2768602" cy="836257"/>
          </a:xfrm>
          <a:prstGeom prst="flowChartAlternateProcess">
            <a:avLst/>
          </a:prstGeom>
          <a:solidFill>
            <a:schemeClr val="accent5">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dirty="0">
                <a:ln>
                  <a:noFill/>
                </a:ln>
                <a:solidFill>
                  <a:srgbClr val="000000"/>
                </a:solidFill>
                <a:effectLst/>
                <a:uLnTx/>
                <a:uFillTx/>
                <a:latin typeface="Arial" panose="020B0604020202020204"/>
                <a:ea typeface="+mn-ea"/>
                <a:cs typeface="+mn-cs"/>
              </a:rPr>
              <a:t>Business micro-credential</a:t>
            </a:r>
          </a:p>
        </p:txBody>
      </p:sp>
      <p:sp>
        <p:nvSpPr>
          <p:cNvPr id="6" name="Title 1">
            <a:extLst>
              <a:ext uri="{FF2B5EF4-FFF2-40B4-BE49-F238E27FC236}">
                <a16:creationId xmlns:a16="http://schemas.microsoft.com/office/drawing/2014/main" id="{4006C038-E983-9AD9-3F64-22F0CBA9B97D}"/>
              </a:ext>
            </a:extLst>
          </p:cNvPr>
          <p:cNvSpPr>
            <a:spLocks noGrp="1"/>
          </p:cNvSpPr>
          <p:nvPr>
            <p:ph type="title"/>
          </p:nvPr>
        </p:nvSpPr>
        <p:spPr>
          <a:xfrm>
            <a:off x="396061" y="365125"/>
            <a:ext cx="9183367" cy="1325563"/>
          </a:xfrm>
        </p:spPr>
        <p:txBody>
          <a:bodyPr vert="horz" lIns="91440" tIns="45720" rIns="91440" bIns="45720" rtlCol="0" anchor="ctr">
            <a:normAutofit/>
          </a:bodyPr>
          <a:lstStyle/>
          <a:p>
            <a:r>
              <a:rPr lang="en-US">
                <a:solidFill>
                  <a:schemeClr val="tx2"/>
                </a:solidFill>
              </a:rPr>
              <a:t>C</a:t>
            </a:r>
            <a:r>
              <a:rPr lang="en-US" sz="3600">
                <a:solidFill>
                  <a:schemeClr val="tx2"/>
                </a:solidFill>
              </a:rPr>
              <a:t>omponents of cross sector credentials</a:t>
            </a:r>
          </a:p>
        </p:txBody>
      </p:sp>
    </p:spTree>
    <p:extLst>
      <p:ext uri="{BB962C8B-B14F-4D97-AF65-F5344CB8AC3E}">
        <p14:creationId xmlns:p14="http://schemas.microsoft.com/office/powerpoint/2010/main" val="3206654272"/>
      </p:ext>
    </p:extLst>
  </p:cSld>
  <p:clrMapOvr>
    <a:masterClrMapping/>
  </p:clrMapOvr>
  <mc:AlternateContent xmlns:mc="http://schemas.openxmlformats.org/markup-compatibility/2006" xmlns:p14="http://schemas.microsoft.com/office/powerpoint/2010/main">
    <mc:Choice Requires="p14">
      <p:transition spd="med" p14:dur="700" advTm="17454">
        <p:fade/>
      </p:transition>
    </mc:Choice>
    <mc:Fallback xmlns="">
      <p:transition spd="med" advTm="174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5B4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47D1E2-36E8-FD39-D1BC-9C4F77C5DB7E}"/>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sz="4400" kern="1200" dirty="0">
                <a:solidFill>
                  <a:srgbClr val="FFFFFF"/>
                </a:solidFill>
                <a:latin typeface="+mj-lt"/>
                <a:ea typeface="+mj-ea"/>
                <a:cs typeface="+mj-cs"/>
              </a:rPr>
              <a:t>Background of Future of Service Skills (</a:t>
            </a:r>
            <a:r>
              <a:rPr lang="en-US" sz="4400" kern="1200" dirty="0" err="1">
                <a:solidFill>
                  <a:srgbClr val="FFFFFF"/>
                </a:solidFill>
                <a:latin typeface="+mj-lt"/>
                <a:ea typeface="+mj-ea"/>
                <a:cs typeface="+mj-cs"/>
              </a:rPr>
              <a:t>FoSS</a:t>
            </a:r>
            <a:r>
              <a:rPr lang="en-US" sz="4400" kern="1200" dirty="0">
                <a:solidFill>
                  <a:srgbClr val="FFFFFF"/>
                </a:solidFill>
                <a:latin typeface="+mj-lt"/>
                <a:ea typeface="+mj-ea"/>
                <a:cs typeface="+mj-cs"/>
              </a:rPr>
              <a:t>)</a:t>
            </a:r>
          </a:p>
        </p:txBody>
      </p:sp>
      <p:pic>
        <p:nvPicPr>
          <p:cNvPr id="12" name="Picture 11" descr="A timeline with text and numbers&#10;&#10;Description automatically generated">
            <a:extLst>
              <a:ext uri="{FF2B5EF4-FFF2-40B4-BE49-F238E27FC236}">
                <a16:creationId xmlns:a16="http://schemas.microsoft.com/office/drawing/2014/main" id="{AFB452B7-070E-3274-0A20-73B0B1A0FD32}"/>
              </a:ext>
            </a:extLst>
          </p:cNvPr>
          <p:cNvPicPr>
            <a:picLocks noChangeAspect="1"/>
          </p:cNvPicPr>
          <p:nvPr/>
        </p:nvPicPr>
        <p:blipFill>
          <a:blip r:embed="rId3"/>
          <a:stretch>
            <a:fillRect/>
          </a:stretch>
        </p:blipFill>
        <p:spPr>
          <a:xfrm>
            <a:off x="5903455" y="136525"/>
            <a:ext cx="2301260" cy="5578816"/>
          </a:xfrm>
          <a:prstGeom prst="rect">
            <a:avLst/>
          </a:prstGeom>
        </p:spPr>
      </p:pic>
      <p:sp>
        <p:nvSpPr>
          <p:cNvPr id="5" name="Footer Placeholder 4">
            <a:extLst>
              <a:ext uri="{FF2B5EF4-FFF2-40B4-BE49-F238E27FC236}">
                <a16:creationId xmlns:a16="http://schemas.microsoft.com/office/drawing/2014/main" id="{7A6EA5F2-0A19-3C0D-9E9D-1623CD558504}"/>
              </a:ext>
            </a:extLst>
          </p:cNvPr>
          <p:cNvSpPr>
            <a:spLocks noGrp="1"/>
          </p:cNvSpPr>
          <p:nvPr>
            <p:ph type="ftr" sz="quarter" idx="11"/>
          </p:nvPr>
        </p:nvSpPr>
        <p:spPr>
          <a:xfrm>
            <a:off x="590550" y="6356350"/>
            <a:ext cx="4114800" cy="365125"/>
          </a:xfrm>
        </p:spPr>
        <p:txBody>
          <a:bodyPr vert="horz" lIns="91440" tIns="45720" rIns="91440" bIns="45720" rtlCol="0" anchor="ctr">
            <a:normAutofit/>
          </a:bodyPr>
          <a:lstStyle/>
          <a:p>
            <a:pPr algn="l">
              <a:spcAft>
                <a:spcPts val="600"/>
              </a:spcAft>
            </a:pPr>
            <a:r>
              <a:rPr lang="en-US" kern="1200">
                <a:solidFill>
                  <a:srgbClr val="FFFFFF">
                    <a:alpha val="80000"/>
                  </a:srgbClr>
                </a:solidFill>
                <a:latin typeface="+mn-lt"/>
                <a:ea typeface="+mn-ea"/>
                <a:cs typeface="+mn-cs"/>
              </a:rPr>
              <a:t>Ringa Hora Workforce Development Council   |</a:t>
            </a:r>
          </a:p>
        </p:txBody>
      </p:sp>
      <p:sp>
        <p:nvSpPr>
          <p:cNvPr id="4" name="Date Placeholder 3">
            <a:extLst>
              <a:ext uri="{FF2B5EF4-FFF2-40B4-BE49-F238E27FC236}">
                <a16:creationId xmlns:a16="http://schemas.microsoft.com/office/drawing/2014/main" id="{5A0B3601-5AE5-DA1A-8C4C-4B22205F1432}"/>
              </a:ext>
            </a:extLst>
          </p:cNvPr>
          <p:cNvSpPr>
            <a:spLocks noGrp="1"/>
          </p:cNvSpPr>
          <p:nvPr>
            <p:ph type="dt" sz="half" idx="10"/>
          </p:nvPr>
        </p:nvSpPr>
        <p:spPr>
          <a:xfrm>
            <a:off x="6076950" y="6356350"/>
            <a:ext cx="2743200" cy="365125"/>
          </a:xfrm>
        </p:spPr>
        <p:txBody>
          <a:bodyPr vert="horz" lIns="91440" tIns="45720" rIns="91440" bIns="45720" rtlCol="0" anchor="ctr">
            <a:normAutofit/>
          </a:bodyPr>
          <a:lstStyle/>
          <a:p>
            <a:pPr>
              <a:spcAft>
                <a:spcPts val="600"/>
              </a:spcAft>
            </a:pPr>
            <a:fld id="{A6EF7CDF-6064-D145-801C-6BC993A0C8AC}" type="datetime6">
              <a:rPr lang="en-US"/>
              <a:pPr>
                <a:spcAft>
                  <a:spcPts val="600"/>
                </a:spcAft>
              </a:pPr>
              <a:t>February 25</a:t>
            </a:fld>
            <a:endParaRPr lang="en-US"/>
          </a:p>
        </p:txBody>
      </p:sp>
    </p:spTree>
    <p:extLst>
      <p:ext uri="{BB962C8B-B14F-4D97-AF65-F5344CB8AC3E}">
        <p14:creationId xmlns:p14="http://schemas.microsoft.com/office/powerpoint/2010/main" val="34652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44B70D-D1D6-A353-97C8-0C24D32F9E65}"/>
              </a:ext>
            </a:extLst>
          </p:cNvPr>
          <p:cNvSpPr txBox="1"/>
          <p:nvPr/>
        </p:nvSpPr>
        <p:spPr>
          <a:xfrm>
            <a:off x="3157025" y="3324837"/>
            <a:ext cx="6096000" cy="369332"/>
          </a:xfrm>
          <a:prstGeom prst="rect">
            <a:avLst/>
          </a:prstGeom>
          <a:noFill/>
        </p:spPr>
        <p:txBody>
          <a:bodyPr wrap="square">
            <a:spAutoFit/>
          </a:bodyPr>
          <a:lstStyle/>
          <a:p>
            <a:pPr>
              <a:spcAft>
                <a:spcPts val="600"/>
              </a:spcAft>
            </a:pPr>
            <a:r>
              <a:rPr lang="en-NZ"/>
              <a:t> </a:t>
            </a:r>
          </a:p>
        </p:txBody>
      </p:sp>
      <p:cxnSp>
        <p:nvCxnSpPr>
          <p:cNvPr id="2" name="Straight Connector 1">
            <a:extLst>
              <a:ext uri="{FF2B5EF4-FFF2-40B4-BE49-F238E27FC236}">
                <a16:creationId xmlns:a16="http://schemas.microsoft.com/office/drawing/2014/main" id="{BAA20C58-A130-F2D3-8424-7233CFC34F7B}"/>
              </a:ext>
            </a:extLst>
          </p:cNvPr>
          <p:cNvCxnSpPr/>
          <p:nvPr/>
        </p:nvCxnSpPr>
        <p:spPr>
          <a:xfrm>
            <a:off x="408369" y="6279316"/>
            <a:ext cx="11399877" cy="0"/>
          </a:xfrm>
          <a:prstGeom prst="line">
            <a:avLst/>
          </a:prstGeom>
          <a:ln w="28575" cmpd="sng">
            <a:solidFill>
              <a:srgbClr val="F99D1C"/>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158ABCBC-CC9B-B037-326C-AABC5A0063D6}"/>
              </a:ext>
            </a:extLst>
          </p:cNvPr>
          <p:cNvSpPr>
            <a:spLocks noGrp="1"/>
          </p:cNvSpPr>
          <p:nvPr>
            <p:ph type="title"/>
          </p:nvPr>
        </p:nvSpPr>
        <p:spPr>
          <a:xfrm>
            <a:off x="396061" y="365125"/>
            <a:ext cx="9564367" cy="1325563"/>
          </a:xfrm>
        </p:spPr>
        <p:txBody>
          <a:bodyPr vert="horz" lIns="91440" tIns="45720" rIns="91440" bIns="45720" rtlCol="0" anchor="ctr">
            <a:normAutofit/>
          </a:bodyPr>
          <a:lstStyle/>
          <a:p>
            <a:r>
              <a:rPr lang="en-NZ" sz="3600">
                <a:solidFill>
                  <a:schemeClr val="tx2"/>
                </a:solidFill>
                <a:latin typeface="Arial"/>
                <a:cs typeface="Arial"/>
              </a:rPr>
              <a:t>What we heard</a:t>
            </a:r>
            <a:endParaRPr lang="en-US" sz="3600">
              <a:solidFill>
                <a:schemeClr val="tx2"/>
              </a:solidFill>
            </a:endParaRPr>
          </a:p>
        </p:txBody>
      </p:sp>
      <p:grpSp>
        <p:nvGrpSpPr>
          <p:cNvPr id="11" name="Group 10">
            <a:extLst>
              <a:ext uri="{FF2B5EF4-FFF2-40B4-BE49-F238E27FC236}">
                <a16:creationId xmlns:a16="http://schemas.microsoft.com/office/drawing/2014/main" id="{0D446F30-AFFC-E1A8-C6DF-9CD87327E775}"/>
              </a:ext>
            </a:extLst>
          </p:cNvPr>
          <p:cNvGrpSpPr/>
          <p:nvPr/>
        </p:nvGrpSpPr>
        <p:grpSpPr>
          <a:xfrm>
            <a:off x="973450" y="3361787"/>
            <a:ext cx="9936623" cy="1107996"/>
            <a:chOff x="864425" y="3283593"/>
            <a:chExt cx="9936623" cy="1107996"/>
          </a:xfrm>
        </p:grpSpPr>
        <p:sp>
          <p:nvSpPr>
            <p:cNvPr id="20" name="TextBox 19">
              <a:extLst>
                <a:ext uri="{FF2B5EF4-FFF2-40B4-BE49-F238E27FC236}">
                  <a16:creationId xmlns:a16="http://schemas.microsoft.com/office/drawing/2014/main" id="{42B26EF2-87F8-3C66-1D02-24127B1C19F7}"/>
                </a:ext>
              </a:extLst>
            </p:cNvPr>
            <p:cNvSpPr txBox="1"/>
            <p:nvPr/>
          </p:nvSpPr>
          <p:spPr>
            <a:xfrm>
              <a:off x="2288420" y="3283593"/>
              <a:ext cx="851262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
              <a:r>
                <a:rPr lang="en-NZ" sz="2200"/>
                <a:t>Stackable</a:t>
              </a:r>
              <a:endParaRPr lang="en-US" sz="2200">
                <a:cs typeface="Calibri"/>
              </a:endParaRPr>
            </a:p>
          </p:txBody>
        </p:sp>
        <p:pic>
          <p:nvPicPr>
            <p:cNvPr id="5" name="Picture 4">
              <a:extLst>
                <a:ext uri="{FF2B5EF4-FFF2-40B4-BE49-F238E27FC236}">
                  <a16:creationId xmlns:a16="http://schemas.microsoft.com/office/drawing/2014/main" id="{882D4CD1-D3D1-5A44-92C7-FBFF0126B0E7}"/>
                </a:ext>
              </a:extLst>
            </p:cNvPr>
            <p:cNvPicPr>
              <a:picLocks noChangeAspect="1"/>
            </p:cNvPicPr>
            <p:nvPr/>
          </p:nvPicPr>
          <p:blipFill>
            <a:blip r:embed="rId3"/>
            <a:stretch>
              <a:fillRect/>
            </a:stretch>
          </p:blipFill>
          <p:spPr>
            <a:xfrm>
              <a:off x="864425" y="3324789"/>
              <a:ext cx="1295400" cy="1066800"/>
            </a:xfrm>
            <a:prstGeom prst="rect">
              <a:avLst/>
            </a:prstGeom>
          </p:spPr>
        </p:pic>
      </p:grpSp>
      <p:grpSp>
        <p:nvGrpSpPr>
          <p:cNvPr id="10" name="Group 9">
            <a:extLst>
              <a:ext uri="{FF2B5EF4-FFF2-40B4-BE49-F238E27FC236}">
                <a16:creationId xmlns:a16="http://schemas.microsoft.com/office/drawing/2014/main" id="{7C7A7B22-0E1E-3F74-329E-3EF65B5B35D4}"/>
              </a:ext>
            </a:extLst>
          </p:cNvPr>
          <p:cNvGrpSpPr/>
          <p:nvPr/>
        </p:nvGrpSpPr>
        <p:grpSpPr>
          <a:xfrm>
            <a:off x="1060535" y="2028922"/>
            <a:ext cx="9439922" cy="1143000"/>
            <a:chOff x="1042225" y="1901090"/>
            <a:chExt cx="9439922" cy="1143000"/>
          </a:xfrm>
        </p:grpSpPr>
        <p:sp>
          <p:nvSpPr>
            <p:cNvPr id="19" name="TextBox 18">
              <a:extLst>
                <a:ext uri="{FF2B5EF4-FFF2-40B4-BE49-F238E27FC236}">
                  <a16:creationId xmlns:a16="http://schemas.microsoft.com/office/drawing/2014/main" id="{E9B44079-F6B5-A8FE-59A1-E0E130751FB0}"/>
                </a:ext>
              </a:extLst>
            </p:cNvPr>
            <p:cNvSpPr txBox="1"/>
            <p:nvPr/>
          </p:nvSpPr>
          <p:spPr>
            <a:xfrm>
              <a:off x="2288420" y="1990876"/>
              <a:ext cx="819372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
              <a:r>
                <a:rPr lang="en-NZ" sz="2200"/>
                <a:t>Transferable</a:t>
              </a:r>
              <a:endParaRPr lang="en-US" sz="2200">
                <a:cs typeface="Calibri"/>
              </a:endParaRPr>
            </a:p>
          </p:txBody>
        </p:sp>
        <p:pic>
          <p:nvPicPr>
            <p:cNvPr id="7" name="Picture 6">
              <a:extLst>
                <a:ext uri="{FF2B5EF4-FFF2-40B4-BE49-F238E27FC236}">
                  <a16:creationId xmlns:a16="http://schemas.microsoft.com/office/drawing/2014/main" id="{02D0C160-20AF-E94D-DD16-C2B80F99C46F}"/>
                </a:ext>
              </a:extLst>
            </p:cNvPr>
            <p:cNvPicPr>
              <a:picLocks noChangeAspect="1"/>
            </p:cNvPicPr>
            <p:nvPr/>
          </p:nvPicPr>
          <p:blipFill>
            <a:blip r:embed="rId4"/>
            <a:stretch>
              <a:fillRect/>
            </a:stretch>
          </p:blipFill>
          <p:spPr>
            <a:xfrm>
              <a:off x="1042225" y="1901090"/>
              <a:ext cx="939800" cy="1143000"/>
            </a:xfrm>
            <a:prstGeom prst="rect">
              <a:avLst/>
            </a:prstGeom>
          </p:spPr>
        </p:pic>
      </p:grpSp>
      <p:grpSp>
        <p:nvGrpSpPr>
          <p:cNvPr id="12" name="Group 11">
            <a:extLst>
              <a:ext uri="{FF2B5EF4-FFF2-40B4-BE49-F238E27FC236}">
                <a16:creationId xmlns:a16="http://schemas.microsoft.com/office/drawing/2014/main" id="{F5328D5C-23B4-6A87-8C8A-D5DE44D409DA}"/>
              </a:ext>
            </a:extLst>
          </p:cNvPr>
          <p:cNvGrpSpPr/>
          <p:nvPr/>
        </p:nvGrpSpPr>
        <p:grpSpPr>
          <a:xfrm>
            <a:off x="1060535" y="4624457"/>
            <a:ext cx="9827598" cy="1083227"/>
            <a:chOff x="973450" y="4586633"/>
            <a:chExt cx="9827598" cy="1083227"/>
          </a:xfrm>
        </p:grpSpPr>
        <p:sp>
          <p:nvSpPr>
            <p:cNvPr id="21" name="TextBox 20">
              <a:extLst>
                <a:ext uri="{FF2B5EF4-FFF2-40B4-BE49-F238E27FC236}">
                  <a16:creationId xmlns:a16="http://schemas.microsoft.com/office/drawing/2014/main" id="{06CB8767-92E9-6E40-6B58-8045C4A4FCB1}"/>
                </a:ext>
              </a:extLst>
            </p:cNvPr>
            <p:cNvSpPr txBox="1"/>
            <p:nvPr/>
          </p:nvSpPr>
          <p:spPr>
            <a:xfrm>
              <a:off x="2288420" y="4586633"/>
              <a:ext cx="851262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t>Flexible durations</a:t>
              </a:r>
              <a:endParaRPr lang="en-US"/>
            </a:p>
          </p:txBody>
        </p:sp>
        <p:pic>
          <p:nvPicPr>
            <p:cNvPr id="9" name="Picture 8">
              <a:extLst>
                <a:ext uri="{FF2B5EF4-FFF2-40B4-BE49-F238E27FC236}">
                  <a16:creationId xmlns:a16="http://schemas.microsoft.com/office/drawing/2014/main" id="{30250E40-9A0D-B29A-B239-B68EDCB5B0F9}"/>
                </a:ext>
              </a:extLst>
            </p:cNvPr>
            <p:cNvPicPr>
              <a:picLocks noChangeAspect="1"/>
            </p:cNvPicPr>
            <p:nvPr/>
          </p:nvPicPr>
          <p:blipFill>
            <a:blip r:embed="rId5"/>
            <a:stretch>
              <a:fillRect/>
            </a:stretch>
          </p:blipFill>
          <p:spPr>
            <a:xfrm>
              <a:off x="973450" y="4696910"/>
              <a:ext cx="972950" cy="972950"/>
            </a:xfrm>
            <a:prstGeom prst="rect">
              <a:avLst/>
            </a:prstGeom>
          </p:spPr>
        </p:pic>
      </p:grpSp>
      <p:sp>
        <p:nvSpPr>
          <p:cNvPr id="3" name="TextBox 2">
            <a:extLst>
              <a:ext uri="{FF2B5EF4-FFF2-40B4-BE49-F238E27FC236}">
                <a16:creationId xmlns:a16="http://schemas.microsoft.com/office/drawing/2014/main" id="{E14FB644-F313-3F8E-B3B6-EDADC2733719}"/>
              </a:ext>
            </a:extLst>
          </p:cNvPr>
          <p:cNvSpPr txBox="1"/>
          <p:nvPr/>
        </p:nvSpPr>
        <p:spPr>
          <a:xfrm>
            <a:off x="7881643" y="3324837"/>
            <a:ext cx="6096000" cy="369332"/>
          </a:xfrm>
          <a:prstGeom prst="rect">
            <a:avLst/>
          </a:prstGeom>
          <a:noFill/>
        </p:spPr>
        <p:txBody>
          <a:bodyPr wrap="square">
            <a:spAutoFit/>
          </a:bodyPr>
          <a:lstStyle/>
          <a:p>
            <a:pPr>
              <a:spcAft>
                <a:spcPts val="600"/>
              </a:spcAft>
            </a:pPr>
            <a:r>
              <a:rPr lang="en-NZ"/>
              <a:t> </a:t>
            </a:r>
          </a:p>
        </p:txBody>
      </p:sp>
      <p:grpSp>
        <p:nvGrpSpPr>
          <p:cNvPr id="4" name="Group 3">
            <a:extLst>
              <a:ext uri="{FF2B5EF4-FFF2-40B4-BE49-F238E27FC236}">
                <a16:creationId xmlns:a16="http://schemas.microsoft.com/office/drawing/2014/main" id="{1A0F7E70-E065-36B4-2137-238842DCB44D}"/>
              </a:ext>
            </a:extLst>
          </p:cNvPr>
          <p:cNvGrpSpPr/>
          <p:nvPr/>
        </p:nvGrpSpPr>
        <p:grpSpPr>
          <a:xfrm>
            <a:off x="5698068" y="3380295"/>
            <a:ext cx="5971585" cy="1107996"/>
            <a:chOff x="864425" y="3283593"/>
            <a:chExt cx="5971585" cy="1107996"/>
          </a:xfrm>
        </p:grpSpPr>
        <p:sp>
          <p:nvSpPr>
            <p:cNvPr id="6" name="TextBox 5">
              <a:extLst>
                <a:ext uri="{FF2B5EF4-FFF2-40B4-BE49-F238E27FC236}">
                  <a16:creationId xmlns:a16="http://schemas.microsoft.com/office/drawing/2014/main" id="{76B826A4-23C4-70AB-9DEA-5371FA3A5CAF}"/>
                </a:ext>
              </a:extLst>
            </p:cNvPr>
            <p:cNvSpPr txBox="1"/>
            <p:nvPr/>
          </p:nvSpPr>
          <p:spPr>
            <a:xfrm>
              <a:off x="2288420" y="3283593"/>
              <a:ext cx="454759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
              <a:r>
                <a:rPr lang="en-NZ" sz="2200"/>
                <a:t>Can be bundled in full qualifications or be stand-alone credentials</a:t>
              </a:r>
              <a:endParaRPr lang="en-US" sz="2200">
                <a:cs typeface="Calibri"/>
              </a:endParaRPr>
            </a:p>
          </p:txBody>
        </p:sp>
        <p:pic>
          <p:nvPicPr>
            <p:cNvPr id="13" name="Picture 12">
              <a:extLst>
                <a:ext uri="{FF2B5EF4-FFF2-40B4-BE49-F238E27FC236}">
                  <a16:creationId xmlns:a16="http://schemas.microsoft.com/office/drawing/2014/main" id="{1523CCF9-65CE-28E9-6481-4144FE98C1A3}"/>
                </a:ext>
              </a:extLst>
            </p:cNvPr>
            <p:cNvPicPr>
              <a:picLocks noChangeAspect="1"/>
            </p:cNvPicPr>
            <p:nvPr/>
          </p:nvPicPr>
          <p:blipFill>
            <a:blip r:embed="rId3"/>
            <a:stretch>
              <a:fillRect/>
            </a:stretch>
          </p:blipFill>
          <p:spPr>
            <a:xfrm>
              <a:off x="864425" y="3324789"/>
              <a:ext cx="1295400" cy="1066800"/>
            </a:xfrm>
            <a:prstGeom prst="rect">
              <a:avLst/>
            </a:prstGeom>
          </p:spPr>
        </p:pic>
      </p:grpSp>
      <p:grpSp>
        <p:nvGrpSpPr>
          <p:cNvPr id="14" name="Group 13">
            <a:extLst>
              <a:ext uri="{FF2B5EF4-FFF2-40B4-BE49-F238E27FC236}">
                <a16:creationId xmlns:a16="http://schemas.microsoft.com/office/drawing/2014/main" id="{758D214C-2E81-B763-9B8A-79BDDAB794CA}"/>
              </a:ext>
            </a:extLst>
          </p:cNvPr>
          <p:cNvGrpSpPr/>
          <p:nvPr/>
        </p:nvGrpSpPr>
        <p:grpSpPr>
          <a:xfrm>
            <a:off x="5780496" y="1975335"/>
            <a:ext cx="9439922" cy="1143000"/>
            <a:chOff x="1042225" y="1901090"/>
            <a:chExt cx="9439922" cy="1143000"/>
          </a:xfrm>
        </p:grpSpPr>
        <p:sp>
          <p:nvSpPr>
            <p:cNvPr id="15" name="TextBox 14">
              <a:extLst>
                <a:ext uri="{FF2B5EF4-FFF2-40B4-BE49-F238E27FC236}">
                  <a16:creationId xmlns:a16="http://schemas.microsoft.com/office/drawing/2014/main" id="{7889F2C8-0924-C816-4B73-C47199AE79D3}"/>
                </a:ext>
              </a:extLst>
            </p:cNvPr>
            <p:cNvSpPr txBox="1"/>
            <p:nvPr/>
          </p:nvSpPr>
          <p:spPr>
            <a:xfrm>
              <a:off x="2288420" y="1990876"/>
              <a:ext cx="819372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
              <a:r>
                <a:rPr lang="en-NZ" sz="2200"/>
                <a:t>Recognises common core skills</a:t>
              </a:r>
              <a:endParaRPr lang="en-US" sz="2200">
                <a:cs typeface="Calibri"/>
              </a:endParaRPr>
            </a:p>
          </p:txBody>
        </p:sp>
        <p:pic>
          <p:nvPicPr>
            <p:cNvPr id="17" name="Picture 16">
              <a:extLst>
                <a:ext uri="{FF2B5EF4-FFF2-40B4-BE49-F238E27FC236}">
                  <a16:creationId xmlns:a16="http://schemas.microsoft.com/office/drawing/2014/main" id="{8A9F292A-8617-504D-4A47-62FB6B7CA1B5}"/>
                </a:ext>
              </a:extLst>
            </p:cNvPr>
            <p:cNvPicPr>
              <a:picLocks noChangeAspect="1"/>
            </p:cNvPicPr>
            <p:nvPr/>
          </p:nvPicPr>
          <p:blipFill>
            <a:blip r:embed="rId4"/>
            <a:stretch>
              <a:fillRect/>
            </a:stretch>
          </p:blipFill>
          <p:spPr>
            <a:xfrm>
              <a:off x="1042225" y="1901090"/>
              <a:ext cx="939800" cy="1143000"/>
            </a:xfrm>
            <a:prstGeom prst="rect">
              <a:avLst/>
            </a:prstGeom>
          </p:spPr>
        </p:pic>
      </p:grpSp>
      <p:grpSp>
        <p:nvGrpSpPr>
          <p:cNvPr id="18" name="Group 17">
            <a:extLst>
              <a:ext uri="{FF2B5EF4-FFF2-40B4-BE49-F238E27FC236}">
                <a16:creationId xmlns:a16="http://schemas.microsoft.com/office/drawing/2014/main" id="{7A06D641-EBF1-8762-79C9-24B9A9F1E565}"/>
              </a:ext>
            </a:extLst>
          </p:cNvPr>
          <p:cNvGrpSpPr/>
          <p:nvPr/>
        </p:nvGrpSpPr>
        <p:grpSpPr>
          <a:xfrm>
            <a:off x="5836402" y="4570870"/>
            <a:ext cx="5833251" cy="1096460"/>
            <a:chOff x="973450" y="4573400"/>
            <a:chExt cx="5833251" cy="1096460"/>
          </a:xfrm>
        </p:grpSpPr>
        <p:sp>
          <p:nvSpPr>
            <p:cNvPr id="22" name="TextBox 21">
              <a:extLst>
                <a:ext uri="{FF2B5EF4-FFF2-40B4-BE49-F238E27FC236}">
                  <a16:creationId xmlns:a16="http://schemas.microsoft.com/office/drawing/2014/main" id="{CCA8D5D5-1DB5-F743-5A20-14B22E121A73}"/>
                </a:ext>
              </a:extLst>
            </p:cNvPr>
            <p:cNvSpPr txBox="1"/>
            <p:nvPr/>
          </p:nvSpPr>
          <p:spPr>
            <a:xfrm>
              <a:off x="2259111" y="4573400"/>
              <a:ext cx="454759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t>To fit the needs of the learners, employers, providers and industry</a:t>
              </a:r>
              <a:endParaRPr lang="en-US"/>
            </a:p>
          </p:txBody>
        </p:sp>
        <p:pic>
          <p:nvPicPr>
            <p:cNvPr id="23" name="Picture 22">
              <a:extLst>
                <a:ext uri="{FF2B5EF4-FFF2-40B4-BE49-F238E27FC236}">
                  <a16:creationId xmlns:a16="http://schemas.microsoft.com/office/drawing/2014/main" id="{B2B00A9F-AFFF-7A3F-18A8-5587B8109654}"/>
                </a:ext>
              </a:extLst>
            </p:cNvPr>
            <p:cNvPicPr>
              <a:picLocks noChangeAspect="1"/>
            </p:cNvPicPr>
            <p:nvPr/>
          </p:nvPicPr>
          <p:blipFill>
            <a:blip r:embed="rId5"/>
            <a:stretch>
              <a:fillRect/>
            </a:stretch>
          </p:blipFill>
          <p:spPr>
            <a:xfrm>
              <a:off x="973450" y="4696910"/>
              <a:ext cx="972950" cy="972950"/>
            </a:xfrm>
            <a:prstGeom prst="rect">
              <a:avLst/>
            </a:prstGeom>
          </p:spPr>
        </p:pic>
      </p:grpSp>
    </p:spTree>
    <p:extLst>
      <p:ext uri="{BB962C8B-B14F-4D97-AF65-F5344CB8AC3E}">
        <p14:creationId xmlns:p14="http://schemas.microsoft.com/office/powerpoint/2010/main" val="1133193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44B70D-D1D6-A353-97C8-0C24D32F9E65}"/>
              </a:ext>
            </a:extLst>
          </p:cNvPr>
          <p:cNvSpPr txBox="1"/>
          <p:nvPr/>
        </p:nvSpPr>
        <p:spPr>
          <a:xfrm>
            <a:off x="3048000" y="3246643"/>
            <a:ext cx="6096000" cy="369332"/>
          </a:xfrm>
          <a:prstGeom prst="rect">
            <a:avLst/>
          </a:prstGeom>
          <a:noFill/>
        </p:spPr>
        <p:txBody>
          <a:bodyPr wrap="square">
            <a:spAutoFit/>
          </a:bodyPr>
          <a:lstStyle/>
          <a:p>
            <a:pPr>
              <a:spcAft>
                <a:spcPts val="600"/>
              </a:spcAft>
            </a:pPr>
            <a:r>
              <a:rPr lang="en-NZ"/>
              <a:t> </a:t>
            </a:r>
          </a:p>
        </p:txBody>
      </p:sp>
      <p:cxnSp>
        <p:nvCxnSpPr>
          <p:cNvPr id="2" name="Straight Connector 1">
            <a:extLst>
              <a:ext uri="{FF2B5EF4-FFF2-40B4-BE49-F238E27FC236}">
                <a16:creationId xmlns:a16="http://schemas.microsoft.com/office/drawing/2014/main" id="{BAA20C58-A130-F2D3-8424-7233CFC34F7B}"/>
              </a:ext>
            </a:extLst>
          </p:cNvPr>
          <p:cNvCxnSpPr/>
          <p:nvPr/>
        </p:nvCxnSpPr>
        <p:spPr>
          <a:xfrm>
            <a:off x="408369" y="6279316"/>
            <a:ext cx="11399877" cy="0"/>
          </a:xfrm>
          <a:prstGeom prst="line">
            <a:avLst/>
          </a:prstGeom>
          <a:ln w="28575" cmpd="sng">
            <a:solidFill>
              <a:srgbClr val="F99D1C"/>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D4B634B6-C3DB-F2BD-476B-41ECAF8D4485}"/>
              </a:ext>
            </a:extLst>
          </p:cNvPr>
          <p:cNvGraphicFramePr/>
          <p:nvPr>
            <p:extLst>
              <p:ext uri="{D42A27DB-BD31-4B8C-83A1-F6EECF244321}">
                <p14:modId xmlns:p14="http://schemas.microsoft.com/office/powerpoint/2010/main" val="277982096"/>
              </p:ext>
            </p:extLst>
          </p:nvPr>
        </p:nvGraphicFramePr>
        <p:xfrm>
          <a:off x="913737" y="1180411"/>
          <a:ext cx="10607703" cy="4577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399CC22-7837-361B-93BB-90F2188F3FD4}"/>
              </a:ext>
            </a:extLst>
          </p:cNvPr>
          <p:cNvSpPr txBox="1"/>
          <p:nvPr/>
        </p:nvSpPr>
        <p:spPr>
          <a:xfrm>
            <a:off x="408369" y="463150"/>
            <a:ext cx="6602752" cy="461665"/>
          </a:xfrm>
          <a:prstGeom prst="rect">
            <a:avLst/>
          </a:prstGeom>
          <a:noFill/>
        </p:spPr>
        <p:txBody>
          <a:bodyPr wrap="square">
            <a:spAutoFit/>
          </a:bodyPr>
          <a:lstStyle/>
          <a:p>
            <a:r>
              <a:rPr lang="en-NZ" sz="2400" b="1" dirty="0"/>
              <a:t>Scope</a:t>
            </a:r>
          </a:p>
        </p:txBody>
      </p:sp>
    </p:spTree>
    <p:extLst>
      <p:ext uri="{BB962C8B-B14F-4D97-AF65-F5344CB8AC3E}">
        <p14:creationId xmlns:p14="http://schemas.microsoft.com/office/powerpoint/2010/main" val="2559742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44B70D-D1D6-A353-97C8-0C24D32F9E65}"/>
              </a:ext>
            </a:extLst>
          </p:cNvPr>
          <p:cNvSpPr txBox="1"/>
          <p:nvPr/>
        </p:nvSpPr>
        <p:spPr>
          <a:xfrm>
            <a:off x="3048000" y="3246643"/>
            <a:ext cx="6096000" cy="369332"/>
          </a:xfrm>
          <a:prstGeom prst="rect">
            <a:avLst/>
          </a:prstGeom>
          <a:noFill/>
        </p:spPr>
        <p:txBody>
          <a:bodyPr wrap="square">
            <a:spAutoFit/>
          </a:bodyPr>
          <a:lstStyle/>
          <a:p>
            <a:pPr>
              <a:spcAft>
                <a:spcPts val="600"/>
              </a:spcAft>
            </a:pPr>
            <a:r>
              <a:rPr lang="en-NZ"/>
              <a:t> </a:t>
            </a:r>
          </a:p>
        </p:txBody>
      </p:sp>
      <p:cxnSp>
        <p:nvCxnSpPr>
          <p:cNvPr id="2" name="Straight Connector 1">
            <a:extLst>
              <a:ext uri="{FF2B5EF4-FFF2-40B4-BE49-F238E27FC236}">
                <a16:creationId xmlns:a16="http://schemas.microsoft.com/office/drawing/2014/main" id="{BAA20C58-A130-F2D3-8424-7233CFC34F7B}"/>
              </a:ext>
            </a:extLst>
          </p:cNvPr>
          <p:cNvCxnSpPr/>
          <p:nvPr/>
        </p:nvCxnSpPr>
        <p:spPr>
          <a:xfrm>
            <a:off x="408369" y="6279316"/>
            <a:ext cx="11399877" cy="0"/>
          </a:xfrm>
          <a:prstGeom prst="line">
            <a:avLst/>
          </a:prstGeom>
          <a:ln w="28575" cmpd="sng">
            <a:solidFill>
              <a:srgbClr val="F99D1C"/>
            </a:solidFill>
          </a:ln>
        </p:spPr>
        <p:style>
          <a:lnRef idx="1">
            <a:schemeClr val="accent1"/>
          </a:lnRef>
          <a:fillRef idx="0">
            <a:schemeClr val="accent1"/>
          </a:fillRef>
          <a:effectRef idx="0">
            <a:schemeClr val="accent1"/>
          </a:effectRef>
          <a:fontRef idx="minor">
            <a:schemeClr val="tx1"/>
          </a:fontRef>
        </p:style>
      </p:cxnSp>
      <p:graphicFrame>
        <p:nvGraphicFramePr>
          <p:cNvPr id="11" name="Diagram 10">
            <a:extLst>
              <a:ext uri="{FF2B5EF4-FFF2-40B4-BE49-F238E27FC236}">
                <a16:creationId xmlns:a16="http://schemas.microsoft.com/office/drawing/2014/main" id="{D4B634B6-C3DB-F2BD-476B-41ECAF8D4485}"/>
              </a:ext>
            </a:extLst>
          </p:cNvPr>
          <p:cNvGraphicFramePr/>
          <p:nvPr>
            <p:extLst>
              <p:ext uri="{D42A27DB-BD31-4B8C-83A1-F6EECF244321}">
                <p14:modId xmlns:p14="http://schemas.microsoft.com/office/powerpoint/2010/main" val="3861548135"/>
              </p:ext>
            </p:extLst>
          </p:nvPr>
        </p:nvGraphicFramePr>
        <p:xfrm>
          <a:off x="913737" y="1180411"/>
          <a:ext cx="10607703" cy="4577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5399CC22-7837-361B-93BB-90F2188F3FD4}"/>
              </a:ext>
            </a:extLst>
          </p:cNvPr>
          <p:cNvSpPr txBox="1"/>
          <p:nvPr/>
        </p:nvSpPr>
        <p:spPr>
          <a:xfrm>
            <a:off x="913737" y="554730"/>
            <a:ext cx="6097384" cy="369332"/>
          </a:xfrm>
          <a:prstGeom prst="rect">
            <a:avLst/>
          </a:prstGeom>
          <a:noFill/>
        </p:spPr>
        <p:txBody>
          <a:bodyPr wrap="square">
            <a:spAutoFit/>
          </a:bodyPr>
          <a:lstStyle/>
          <a:p>
            <a:r>
              <a:rPr lang="en-NZ" b="1"/>
              <a:t>Scope</a:t>
            </a:r>
          </a:p>
        </p:txBody>
      </p:sp>
    </p:spTree>
    <p:extLst>
      <p:ext uri="{BB962C8B-B14F-4D97-AF65-F5344CB8AC3E}">
        <p14:creationId xmlns:p14="http://schemas.microsoft.com/office/powerpoint/2010/main" val="352522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44B70D-D1D6-A353-97C8-0C24D32F9E65}"/>
              </a:ext>
            </a:extLst>
          </p:cNvPr>
          <p:cNvSpPr txBox="1"/>
          <p:nvPr/>
        </p:nvSpPr>
        <p:spPr>
          <a:xfrm>
            <a:off x="3048000" y="3246643"/>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 </a:t>
            </a:r>
          </a:p>
        </p:txBody>
      </p:sp>
      <p:cxnSp>
        <p:nvCxnSpPr>
          <p:cNvPr id="2" name="Straight Connector 1">
            <a:extLst>
              <a:ext uri="{FF2B5EF4-FFF2-40B4-BE49-F238E27FC236}">
                <a16:creationId xmlns:a16="http://schemas.microsoft.com/office/drawing/2014/main" id="{BAA20C58-A130-F2D3-8424-7233CFC34F7B}"/>
              </a:ext>
            </a:extLst>
          </p:cNvPr>
          <p:cNvCxnSpPr/>
          <p:nvPr/>
        </p:nvCxnSpPr>
        <p:spPr>
          <a:xfrm>
            <a:off x="408369" y="6279316"/>
            <a:ext cx="11399877" cy="0"/>
          </a:xfrm>
          <a:prstGeom prst="line">
            <a:avLst/>
          </a:prstGeom>
          <a:ln w="28575" cmpd="sng">
            <a:solidFill>
              <a:srgbClr val="F99D1C"/>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158ABCBC-CC9B-B037-326C-AABC5A0063D6}"/>
              </a:ext>
            </a:extLst>
          </p:cNvPr>
          <p:cNvSpPr>
            <a:spLocks noGrp="1"/>
          </p:cNvSpPr>
          <p:nvPr>
            <p:ph type="title"/>
          </p:nvPr>
        </p:nvSpPr>
        <p:spPr>
          <a:xfrm>
            <a:off x="396061" y="365125"/>
            <a:ext cx="9183367" cy="1325563"/>
          </a:xfrm>
        </p:spPr>
        <p:txBody>
          <a:bodyPr vert="horz" lIns="91440" tIns="45720" rIns="91440" bIns="45720" rtlCol="0" anchor="ctr">
            <a:normAutofit/>
          </a:bodyPr>
          <a:lstStyle/>
          <a:p>
            <a:r>
              <a:rPr lang="en-GB">
                <a:latin typeface="Arial"/>
                <a:cs typeface="Arial"/>
              </a:rPr>
              <a:t>Future of Service Skills </a:t>
            </a:r>
            <a:endParaRPr lang="en-US" sz="3600">
              <a:solidFill>
                <a:schemeClr val="tx2"/>
              </a:solidFill>
            </a:endParaRPr>
          </a:p>
        </p:txBody>
      </p:sp>
      <p:grpSp>
        <p:nvGrpSpPr>
          <p:cNvPr id="11" name="Group 10">
            <a:extLst>
              <a:ext uri="{FF2B5EF4-FFF2-40B4-BE49-F238E27FC236}">
                <a16:creationId xmlns:a16="http://schemas.microsoft.com/office/drawing/2014/main" id="{0D446F30-AFFC-E1A8-C6DF-9CD87327E775}"/>
              </a:ext>
            </a:extLst>
          </p:cNvPr>
          <p:cNvGrpSpPr/>
          <p:nvPr/>
        </p:nvGrpSpPr>
        <p:grpSpPr>
          <a:xfrm>
            <a:off x="864425" y="3283593"/>
            <a:ext cx="9936623" cy="1107996"/>
            <a:chOff x="864425" y="3283593"/>
            <a:chExt cx="9936623" cy="1107996"/>
          </a:xfrm>
        </p:grpSpPr>
        <p:sp>
          <p:nvSpPr>
            <p:cNvPr id="20" name="TextBox 19">
              <a:extLst>
                <a:ext uri="{FF2B5EF4-FFF2-40B4-BE49-F238E27FC236}">
                  <a16:creationId xmlns:a16="http://schemas.microsoft.com/office/drawing/2014/main" id="{42B26EF2-87F8-3C66-1D02-24127B1C19F7}"/>
                </a:ext>
              </a:extLst>
            </p:cNvPr>
            <p:cNvSpPr txBox="1"/>
            <p:nvPr/>
          </p:nvSpPr>
          <p:spPr>
            <a:xfrm>
              <a:off x="2288420" y="3283593"/>
              <a:ext cx="8512628"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 marR="0" lvl="0" indent="0" algn="l" defTabSz="914400" rtl="0" eaLnBrk="1" fontAlgn="auto" latinLnBrk="0" hangingPunct="1">
                <a:lnSpc>
                  <a:spcPct val="100000"/>
                </a:lnSpc>
                <a:spcBef>
                  <a:spcPts val="0"/>
                </a:spcBef>
                <a:spcAft>
                  <a:spcPts val="0"/>
                </a:spcAft>
                <a:buClrTx/>
                <a:buSzTx/>
                <a:buFontTx/>
                <a:buNone/>
                <a:tabLst/>
                <a:defRPr/>
              </a:pPr>
              <a:r>
                <a:rPr kumimoji="0" lang="en-NZ" sz="2200" b="0" i="0" u="none" strike="noStrike" kern="1200" cap="none" spc="0" normalizeH="0" baseline="0" noProof="0" dirty="0">
                  <a:ln>
                    <a:noFill/>
                  </a:ln>
                  <a:solidFill>
                    <a:srgbClr val="000000"/>
                  </a:solidFill>
                  <a:effectLst/>
                  <a:uLnTx/>
                  <a:uFillTx/>
                  <a:latin typeface="Arial" panose="020B0604020202020204"/>
                  <a:ea typeface="+mn-ea"/>
                  <a:cs typeface="+mn-cs"/>
                </a:rPr>
                <a:t>Micro-credentials</a:t>
              </a:r>
            </a:p>
            <a:p>
              <a:pPr marL="57150" marR="0" lvl="0" indent="0" algn="l" defTabSz="914400" rtl="0" eaLnBrk="1" fontAlgn="auto" latinLnBrk="0" hangingPunct="1">
                <a:lnSpc>
                  <a:spcPct val="100000"/>
                </a:lnSpc>
                <a:spcBef>
                  <a:spcPts val="0"/>
                </a:spcBef>
                <a:spcAft>
                  <a:spcPts val="0"/>
                </a:spcAft>
                <a:buClrTx/>
                <a:buSzTx/>
                <a:buFontTx/>
                <a:buNone/>
                <a:tabLst/>
                <a:defRPr/>
              </a:pPr>
              <a:r>
                <a:rPr kumimoji="0" lang="en-NZ" sz="2200" b="0" i="0" u="none" strike="noStrike" kern="1200" cap="none" spc="0" normalizeH="0" baseline="0" noProof="0" dirty="0">
                  <a:ln>
                    <a:noFill/>
                  </a:ln>
                  <a:solidFill>
                    <a:srgbClr val="000000"/>
                  </a:solidFill>
                  <a:effectLst/>
                  <a:uLnTx/>
                  <a:uFillTx/>
                  <a:latin typeface="Arial" panose="020B0604020202020204"/>
                  <a:ea typeface="+mn-ea"/>
                  <a:cs typeface="Calibri"/>
                </a:rPr>
                <a:t>	Common Core</a:t>
              </a:r>
            </a:p>
            <a:p>
              <a:pPr marL="57150" marR="0" lvl="0" indent="0" algn="l" defTabSz="914400" rtl="0" eaLnBrk="1" fontAlgn="auto" latinLnBrk="0" hangingPunct="1">
                <a:lnSpc>
                  <a:spcPct val="100000"/>
                </a:lnSpc>
                <a:spcBef>
                  <a:spcPts val="0"/>
                </a:spcBef>
                <a:spcAft>
                  <a:spcPts val="0"/>
                </a:spcAft>
                <a:buClrTx/>
                <a:buSzTx/>
                <a:buFontTx/>
                <a:buNone/>
                <a:tabLst/>
                <a:defRPr/>
              </a:pPr>
              <a:r>
                <a:rPr kumimoji="0" lang="en-NZ" sz="2200" b="0" i="0" u="none" strike="noStrike" kern="1200" cap="none" spc="0" normalizeH="0" baseline="0" noProof="0" dirty="0">
                  <a:ln>
                    <a:noFill/>
                  </a:ln>
                  <a:solidFill>
                    <a:srgbClr val="000000"/>
                  </a:solidFill>
                  <a:effectLst/>
                  <a:uLnTx/>
                  <a:uFillTx/>
                  <a:latin typeface="Arial" panose="020B0604020202020204"/>
                  <a:ea typeface="+mn-ea"/>
                  <a:cs typeface="Calibri"/>
                </a:rPr>
                <a:t>	Technical</a:t>
              </a:r>
              <a:endParaRPr kumimoji="0" lang="en-US" sz="2200" b="0" i="0" u="none" strike="noStrike" kern="1200" cap="none" spc="0" normalizeH="0" baseline="0" noProof="0" dirty="0">
                <a:ln>
                  <a:noFill/>
                </a:ln>
                <a:solidFill>
                  <a:srgbClr val="000000"/>
                </a:solidFill>
                <a:effectLst/>
                <a:uLnTx/>
                <a:uFillTx/>
                <a:latin typeface="Arial" panose="020B0604020202020204"/>
                <a:ea typeface="+mn-ea"/>
                <a:cs typeface="Calibri"/>
              </a:endParaRPr>
            </a:p>
          </p:txBody>
        </p:sp>
        <p:pic>
          <p:nvPicPr>
            <p:cNvPr id="5" name="Picture 4">
              <a:extLst>
                <a:ext uri="{FF2B5EF4-FFF2-40B4-BE49-F238E27FC236}">
                  <a16:creationId xmlns:a16="http://schemas.microsoft.com/office/drawing/2014/main" id="{882D4CD1-D3D1-5A44-92C7-FBFF0126B0E7}"/>
                </a:ext>
              </a:extLst>
            </p:cNvPr>
            <p:cNvPicPr>
              <a:picLocks noChangeAspect="1"/>
            </p:cNvPicPr>
            <p:nvPr/>
          </p:nvPicPr>
          <p:blipFill>
            <a:blip r:embed="rId3"/>
            <a:stretch>
              <a:fillRect/>
            </a:stretch>
          </p:blipFill>
          <p:spPr>
            <a:xfrm>
              <a:off x="864425" y="3324789"/>
              <a:ext cx="1295400" cy="1066800"/>
            </a:xfrm>
            <a:prstGeom prst="rect">
              <a:avLst/>
            </a:prstGeom>
          </p:spPr>
        </p:pic>
      </p:grpSp>
      <p:grpSp>
        <p:nvGrpSpPr>
          <p:cNvPr id="10" name="Group 9">
            <a:extLst>
              <a:ext uri="{FF2B5EF4-FFF2-40B4-BE49-F238E27FC236}">
                <a16:creationId xmlns:a16="http://schemas.microsoft.com/office/drawing/2014/main" id="{7C7A7B22-0E1E-3F74-329E-3EF65B5B35D4}"/>
              </a:ext>
            </a:extLst>
          </p:cNvPr>
          <p:cNvGrpSpPr/>
          <p:nvPr/>
        </p:nvGrpSpPr>
        <p:grpSpPr>
          <a:xfrm>
            <a:off x="1042225" y="1901086"/>
            <a:ext cx="11141137" cy="1382502"/>
            <a:chOff x="1042225" y="1901090"/>
            <a:chExt cx="9225667" cy="1143000"/>
          </a:xfrm>
        </p:grpSpPr>
        <p:sp>
          <p:nvSpPr>
            <p:cNvPr id="19" name="TextBox 18">
              <a:extLst>
                <a:ext uri="{FF2B5EF4-FFF2-40B4-BE49-F238E27FC236}">
                  <a16:creationId xmlns:a16="http://schemas.microsoft.com/office/drawing/2014/main" id="{E9B44079-F6B5-A8FE-59A1-E0E130751FB0}"/>
                </a:ext>
              </a:extLst>
            </p:cNvPr>
            <p:cNvSpPr txBox="1"/>
            <p:nvPr/>
          </p:nvSpPr>
          <p:spPr>
            <a:xfrm>
              <a:off x="2074165" y="1912027"/>
              <a:ext cx="8193727" cy="8651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 marR="0" lvl="0" indent="0" algn="l" defTabSz="914400" rtl="0" eaLnBrk="1" fontAlgn="auto" latinLnBrk="0" hangingPunct="1">
                <a:lnSpc>
                  <a:spcPct val="100000"/>
                </a:lnSpc>
                <a:spcBef>
                  <a:spcPts val="0"/>
                </a:spcBef>
                <a:spcAft>
                  <a:spcPts val="0"/>
                </a:spcAft>
                <a:buClrTx/>
                <a:buSzTx/>
                <a:buFontTx/>
                <a:buNone/>
                <a:tabLst/>
                <a:defRPr/>
              </a:pPr>
              <a:r>
                <a:rPr kumimoji="0" lang="en-NZ" sz="2200" b="0" i="0" u="none" strike="noStrike" kern="1200" cap="none" spc="0" normalizeH="0" baseline="0" noProof="0" dirty="0">
                  <a:ln>
                    <a:noFill/>
                  </a:ln>
                  <a:solidFill>
                    <a:srgbClr val="000000"/>
                  </a:solidFill>
                  <a:effectLst/>
                  <a:uLnTx/>
                  <a:uFillTx/>
                  <a:latin typeface="Arial" panose="020B0604020202020204"/>
                  <a:ea typeface="+mn-ea"/>
                  <a:cs typeface="+mn-cs"/>
                </a:rPr>
                <a:t>Skill Standards</a:t>
              </a:r>
            </a:p>
            <a:p>
              <a:pPr marL="514350" marR="0" lvl="1" indent="0" algn="l" defTabSz="914400" rtl="0" eaLnBrk="1" fontAlgn="auto" latinLnBrk="0" hangingPunct="1">
                <a:lnSpc>
                  <a:spcPct val="100000"/>
                </a:lnSpc>
                <a:spcBef>
                  <a:spcPts val="0"/>
                </a:spcBef>
                <a:spcAft>
                  <a:spcPts val="0"/>
                </a:spcAft>
                <a:buClrTx/>
                <a:buSzTx/>
                <a:buFontTx/>
                <a:buNone/>
                <a:tabLst/>
                <a:defRPr/>
              </a:pPr>
              <a:r>
                <a:rPr kumimoji="0" lang="en-NZ" sz="2200" b="0" i="0" u="none" strike="noStrike" kern="1200" cap="none" spc="0" normalizeH="0" baseline="0" noProof="0" dirty="0">
                  <a:ln>
                    <a:noFill/>
                  </a:ln>
                  <a:solidFill>
                    <a:srgbClr val="000000"/>
                  </a:solidFill>
                  <a:effectLst/>
                  <a:uLnTx/>
                  <a:uFillTx/>
                  <a:latin typeface="Arial" panose="020B0604020202020204"/>
                  <a:ea typeface="+mn-ea"/>
                  <a:cs typeface="Calibri"/>
                </a:rPr>
                <a:t>	</a:t>
              </a:r>
              <a:r>
                <a:rPr kumimoji="0" lang="en-N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Work effectively in a team to foster a safe, sustainable, and productive workplace</a:t>
              </a:r>
            </a:p>
            <a:p>
              <a:pPr marL="514350" marR="0" lvl="1" indent="0" algn="l"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Apply customer service techniques to provide quality customer service interactions</a:t>
              </a:r>
            </a:p>
          </p:txBody>
        </p:sp>
        <p:pic>
          <p:nvPicPr>
            <p:cNvPr id="7" name="Picture 6">
              <a:extLst>
                <a:ext uri="{FF2B5EF4-FFF2-40B4-BE49-F238E27FC236}">
                  <a16:creationId xmlns:a16="http://schemas.microsoft.com/office/drawing/2014/main" id="{02D0C160-20AF-E94D-DD16-C2B80F99C46F}"/>
                </a:ext>
              </a:extLst>
            </p:cNvPr>
            <p:cNvPicPr>
              <a:picLocks noChangeAspect="1"/>
            </p:cNvPicPr>
            <p:nvPr/>
          </p:nvPicPr>
          <p:blipFill>
            <a:blip r:embed="rId4"/>
            <a:stretch>
              <a:fillRect/>
            </a:stretch>
          </p:blipFill>
          <p:spPr>
            <a:xfrm>
              <a:off x="1042225" y="1901090"/>
              <a:ext cx="939800" cy="1143000"/>
            </a:xfrm>
            <a:prstGeom prst="rect">
              <a:avLst/>
            </a:prstGeom>
          </p:spPr>
        </p:pic>
      </p:grpSp>
      <p:grpSp>
        <p:nvGrpSpPr>
          <p:cNvPr id="12" name="Group 11">
            <a:extLst>
              <a:ext uri="{FF2B5EF4-FFF2-40B4-BE49-F238E27FC236}">
                <a16:creationId xmlns:a16="http://schemas.microsoft.com/office/drawing/2014/main" id="{F5328D5C-23B4-6A87-8C8A-D5DE44D409DA}"/>
              </a:ext>
            </a:extLst>
          </p:cNvPr>
          <p:cNvGrpSpPr/>
          <p:nvPr/>
        </p:nvGrpSpPr>
        <p:grpSpPr>
          <a:xfrm>
            <a:off x="973450" y="4677860"/>
            <a:ext cx="9827598" cy="1317471"/>
            <a:chOff x="973450" y="4696910"/>
            <a:chExt cx="9827598" cy="1317471"/>
          </a:xfrm>
        </p:grpSpPr>
        <p:sp>
          <p:nvSpPr>
            <p:cNvPr id="21" name="TextBox 20">
              <a:extLst>
                <a:ext uri="{FF2B5EF4-FFF2-40B4-BE49-F238E27FC236}">
                  <a16:creationId xmlns:a16="http://schemas.microsoft.com/office/drawing/2014/main" id="{06CB8767-92E9-6E40-6B58-8045C4A4FCB1}"/>
                </a:ext>
              </a:extLst>
            </p:cNvPr>
            <p:cNvSpPr txBox="1"/>
            <p:nvPr/>
          </p:nvSpPr>
          <p:spPr>
            <a:xfrm>
              <a:off x="2288420" y="4967941"/>
              <a:ext cx="8512628"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Arial" panose="020B0604020202020204"/>
                  <a:ea typeface="+mn-ea"/>
                  <a:cs typeface="+mn-cs"/>
                </a:rPr>
                <a:t>Cross Sector qualification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NZ" sz="2200" b="0" i="0" u="none" strike="noStrike" kern="1200" cap="none" spc="0" normalizeH="0" baseline="0" noProof="0">
                  <a:ln>
                    <a:noFill/>
                  </a:ln>
                  <a:solidFill>
                    <a:srgbClr val="000000"/>
                  </a:solidFill>
                  <a:effectLst/>
                  <a:uLnTx/>
                  <a:uFillTx/>
                  <a:latin typeface="Arial" panose="020B0604020202020204"/>
                  <a:ea typeface="+mn-ea"/>
                  <a:cs typeface="+mn-cs"/>
                </a:rPr>
                <a:t>New Zealand Certificate in Service Skills (40-60 credits)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9" name="Picture 8">
              <a:extLst>
                <a:ext uri="{FF2B5EF4-FFF2-40B4-BE49-F238E27FC236}">
                  <a16:creationId xmlns:a16="http://schemas.microsoft.com/office/drawing/2014/main" id="{30250E40-9A0D-B29A-B239-B68EDCB5B0F9}"/>
                </a:ext>
              </a:extLst>
            </p:cNvPr>
            <p:cNvPicPr>
              <a:picLocks noChangeAspect="1"/>
            </p:cNvPicPr>
            <p:nvPr/>
          </p:nvPicPr>
          <p:blipFill>
            <a:blip r:embed="rId5"/>
            <a:stretch>
              <a:fillRect/>
            </a:stretch>
          </p:blipFill>
          <p:spPr>
            <a:xfrm>
              <a:off x="973450" y="4696910"/>
              <a:ext cx="972950" cy="972950"/>
            </a:xfrm>
            <a:prstGeom prst="rect">
              <a:avLst/>
            </a:prstGeom>
          </p:spPr>
        </p:pic>
      </p:grpSp>
    </p:spTree>
    <p:extLst>
      <p:ext uri="{BB962C8B-B14F-4D97-AF65-F5344CB8AC3E}">
        <p14:creationId xmlns:p14="http://schemas.microsoft.com/office/powerpoint/2010/main" val="356462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844B70D-D1D6-A353-97C8-0C24D32F9E65}"/>
              </a:ext>
            </a:extLst>
          </p:cNvPr>
          <p:cNvSpPr txBox="1"/>
          <p:nvPr/>
        </p:nvSpPr>
        <p:spPr>
          <a:xfrm>
            <a:off x="3048000" y="3246643"/>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 </a:t>
            </a:r>
          </a:p>
        </p:txBody>
      </p:sp>
      <p:cxnSp>
        <p:nvCxnSpPr>
          <p:cNvPr id="2" name="Straight Connector 1">
            <a:extLst>
              <a:ext uri="{FF2B5EF4-FFF2-40B4-BE49-F238E27FC236}">
                <a16:creationId xmlns:a16="http://schemas.microsoft.com/office/drawing/2014/main" id="{BAA20C58-A130-F2D3-8424-7233CFC34F7B}"/>
              </a:ext>
            </a:extLst>
          </p:cNvPr>
          <p:cNvCxnSpPr/>
          <p:nvPr/>
        </p:nvCxnSpPr>
        <p:spPr>
          <a:xfrm>
            <a:off x="408369" y="6279316"/>
            <a:ext cx="11399877" cy="0"/>
          </a:xfrm>
          <a:prstGeom prst="line">
            <a:avLst/>
          </a:prstGeom>
          <a:ln w="28575" cmpd="sng">
            <a:solidFill>
              <a:srgbClr val="F99D1C"/>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158ABCBC-CC9B-B037-326C-AABC5A0063D6}"/>
              </a:ext>
            </a:extLst>
          </p:cNvPr>
          <p:cNvSpPr>
            <a:spLocks noGrp="1"/>
          </p:cNvSpPr>
          <p:nvPr>
            <p:ph type="title"/>
          </p:nvPr>
        </p:nvSpPr>
        <p:spPr>
          <a:xfrm>
            <a:off x="396061" y="365125"/>
            <a:ext cx="9183367" cy="1325563"/>
          </a:xfrm>
        </p:spPr>
        <p:txBody>
          <a:bodyPr vert="horz" lIns="91440" tIns="45720" rIns="91440" bIns="45720" rtlCol="0" anchor="ctr">
            <a:normAutofit/>
          </a:bodyPr>
          <a:lstStyle/>
          <a:p>
            <a:r>
              <a:rPr lang="en-US">
                <a:solidFill>
                  <a:schemeClr val="tx2"/>
                </a:solidFill>
              </a:rPr>
              <a:t>C</a:t>
            </a:r>
            <a:r>
              <a:rPr lang="en-US" sz="3600">
                <a:solidFill>
                  <a:schemeClr val="tx2"/>
                </a:solidFill>
              </a:rPr>
              <a:t>omponents of cross sector credentials</a:t>
            </a:r>
          </a:p>
        </p:txBody>
      </p:sp>
      <p:sp>
        <p:nvSpPr>
          <p:cNvPr id="3" name="Rectangle: Rounded Corners 2">
            <a:extLst>
              <a:ext uri="{FF2B5EF4-FFF2-40B4-BE49-F238E27FC236}">
                <a16:creationId xmlns:a16="http://schemas.microsoft.com/office/drawing/2014/main" id="{BB03CE60-7E03-A5AD-2177-67F6319F3470}"/>
              </a:ext>
            </a:extLst>
          </p:cNvPr>
          <p:cNvSpPr/>
          <p:nvPr/>
        </p:nvSpPr>
        <p:spPr>
          <a:xfrm>
            <a:off x="4782457" y="1653115"/>
            <a:ext cx="3060700" cy="17145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SKILL 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000000"/>
                </a:solidFill>
                <a:effectLst/>
                <a:uLnTx/>
                <a:uFillTx/>
                <a:latin typeface="Arial" panose="020B0604020202020204"/>
                <a:ea typeface="+mn-ea"/>
                <a:cs typeface="+mn-cs"/>
              </a:rPr>
              <a:t>Apply customer service techniques</a:t>
            </a: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(Level 3, 10 credits)</a:t>
            </a:r>
          </a:p>
        </p:txBody>
      </p:sp>
      <p:sp>
        <p:nvSpPr>
          <p:cNvPr id="4" name="Rectangle: Rounded Corners 3">
            <a:extLst>
              <a:ext uri="{FF2B5EF4-FFF2-40B4-BE49-F238E27FC236}">
                <a16:creationId xmlns:a16="http://schemas.microsoft.com/office/drawing/2014/main" id="{EA127F4F-C8C7-F56C-AA47-874510E66C26}"/>
              </a:ext>
            </a:extLst>
          </p:cNvPr>
          <p:cNvSpPr/>
          <p:nvPr/>
        </p:nvSpPr>
        <p:spPr>
          <a:xfrm>
            <a:off x="4782457" y="3827990"/>
            <a:ext cx="3060700" cy="17145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SKILL 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000000"/>
                </a:solidFill>
                <a:effectLst/>
                <a:uLnTx/>
                <a:uFillTx/>
                <a:latin typeface="Arial" panose="020B0604020202020204"/>
                <a:ea typeface="+mn-ea"/>
                <a:cs typeface="+mn-cs"/>
              </a:rPr>
              <a:t>Work effectively in a team to foster a safe, sustainable, and productive workplace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(Level 3, 10 credits)</a:t>
            </a:r>
          </a:p>
        </p:txBody>
      </p:sp>
      <p:grpSp>
        <p:nvGrpSpPr>
          <p:cNvPr id="5" name="Group 4">
            <a:extLst>
              <a:ext uri="{FF2B5EF4-FFF2-40B4-BE49-F238E27FC236}">
                <a16:creationId xmlns:a16="http://schemas.microsoft.com/office/drawing/2014/main" id="{53612C39-401F-C1F5-5714-30283FD3B4C8}"/>
              </a:ext>
            </a:extLst>
          </p:cNvPr>
          <p:cNvGrpSpPr/>
          <p:nvPr/>
        </p:nvGrpSpPr>
        <p:grpSpPr>
          <a:xfrm>
            <a:off x="1042225" y="1901090"/>
            <a:ext cx="9439922" cy="1143000"/>
            <a:chOff x="1042225" y="1901090"/>
            <a:chExt cx="9439922" cy="1143000"/>
          </a:xfrm>
        </p:grpSpPr>
        <p:sp>
          <p:nvSpPr>
            <p:cNvPr id="6" name="TextBox 5">
              <a:extLst>
                <a:ext uri="{FF2B5EF4-FFF2-40B4-BE49-F238E27FC236}">
                  <a16:creationId xmlns:a16="http://schemas.microsoft.com/office/drawing/2014/main" id="{879371FA-3D1F-6F53-1218-043F5B059AE4}"/>
                </a:ext>
              </a:extLst>
            </p:cNvPr>
            <p:cNvSpPr txBox="1"/>
            <p:nvPr/>
          </p:nvSpPr>
          <p:spPr>
            <a:xfrm>
              <a:off x="2288420" y="2253222"/>
              <a:ext cx="819372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 marR="0" lvl="0" indent="0" algn="l" defTabSz="914400" rtl="0" eaLnBrk="1" fontAlgn="auto" latinLnBrk="0" hangingPunct="1">
                <a:lnSpc>
                  <a:spcPct val="100000"/>
                </a:lnSpc>
                <a:spcBef>
                  <a:spcPts val="0"/>
                </a:spcBef>
                <a:spcAft>
                  <a:spcPts val="0"/>
                </a:spcAft>
                <a:buClrTx/>
                <a:buSzTx/>
                <a:buFontTx/>
                <a:buNone/>
                <a:tabLst/>
                <a:defRPr/>
              </a:pPr>
              <a:r>
                <a:rPr kumimoji="0" lang="en-NZ" sz="2200" b="0" i="0" u="none" strike="noStrike" kern="1200" cap="none" spc="0" normalizeH="0" baseline="0" noProof="0">
                  <a:ln>
                    <a:noFill/>
                  </a:ln>
                  <a:solidFill>
                    <a:srgbClr val="000000"/>
                  </a:solidFill>
                  <a:effectLst/>
                  <a:uLnTx/>
                  <a:uFillTx/>
                  <a:latin typeface="Arial" panose="020B0604020202020204"/>
                  <a:ea typeface="+mn-ea"/>
                  <a:cs typeface="+mn-cs"/>
                </a:rPr>
                <a:t>Skill Standards</a:t>
              </a:r>
              <a:endParaRPr kumimoji="0" lang="en-US" sz="2200" b="0" i="0" u="none" strike="noStrike" kern="1200" cap="none" spc="0" normalizeH="0" baseline="0" noProof="0">
                <a:ln>
                  <a:noFill/>
                </a:ln>
                <a:solidFill>
                  <a:srgbClr val="000000"/>
                </a:solidFill>
                <a:effectLst/>
                <a:uLnTx/>
                <a:uFillTx/>
                <a:latin typeface="Arial" panose="020B0604020202020204"/>
                <a:ea typeface="+mn-ea"/>
                <a:cs typeface="Calibri"/>
              </a:endParaRPr>
            </a:p>
          </p:txBody>
        </p:sp>
        <p:pic>
          <p:nvPicPr>
            <p:cNvPr id="9" name="Picture 8">
              <a:extLst>
                <a:ext uri="{FF2B5EF4-FFF2-40B4-BE49-F238E27FC236}">
                  <a16:creationId xmlns:a16="http://schemas.microsoft.com/office/drawing/2014/main" id="{8FAC763A-702A-AB0B-97D6-58DDA848954F}"/>
                </a:ext>
              </a:extLst>
            </p:cNvPr>
            <p:cNvPicPr>
              <a:picLocks noChangeAspect="1"/>
            </p:cNvPicPr>
            <p:nvPr/>
          </p:nvPicPr>
          <p:blipFill>
            <a:blip r:embed="rId3"/>
            <a:stretch>
              <a:fillRect/>
            </a:stretch>
          </p:blipFill>
          <p:spPr>
            <a:xfrm>
              <a:off x="1042225" y="1901090"/>
              <a:ext cx="939800" cy="1143000"/>
            </a:xfrm>
            <a:prstGeom prst="rect">
              <a:avLst/>
            </a:prstGeom>
          </p:spPr>
        </p:pic>
      </p:grpSp>
    </p:spTree>
    <p:extLst>
      <p:ext uri="{BB962C8B-B14F-4D97-AF65-F5344CB8AC3E}">
        <p14:creationId xmlns:p14="http://schemas.microsoft.com/office/powerpoint/2010/main" val="304080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Alternate Process 8">
            <a:extLst>
              <a:ext uri="{FF2B5EF4-FFF2-40B4-BE49-F238E27FC236}">
                <a16:creationId xmlns:a16="http://schemas.microsoft.com/office/drawing/2014/main" id="{B7A9966C-A648-2CA5-7798-3AD64F9ADEAC}"/>
              </a:ext>
            </a:extLst>
          </p:cNvPr>
          <p:cNvSpPr/>
          <p:nvPr/>
        </p:nvSpPr>
        <p:spPr>
          <a:xfrm>
            <a:off x="547917" y="1653115"/>
            <a:ext cx="6745512" cy="3889375"/>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a:ln>
                  <a:noFill/>
                </a:ln>
                <a:solidFill>
                  <a:srgbClr val="000000"/>
                </a:solidFill>
                <a:effectLst/>
                <a:uLnTx/>
                <a:uFillTx/>
                <a:latin typeface="Arial" panose="020B0604020202020204"/>
                <a:ea typeface="+mn-ea"/>
                <a:cs typeface="+mn-cs"/>
              </a:rPr>
              <a:t>Common Core micro-credential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a:ln>
                  <a:noFill/>
                </a:ln>
                <a:solidFill>
                  <a:srgbClr val="000000"/>
                </a:solidFill>
                <a:effectLst/>
                <a:uLnTx/>
                <a:uFillTx/>
                <a:latin typeface="Arial" panose="020B0604020202020204"/>
                <a:ea typeface="+mn-ea"/>
                <a:cs typeface="+mn-cs"/>
              </a:rPr>
              <a:t>(Level 3, 20 credits)</a:t>
            </a:r>
            <a:endParaRPr kumimoji="0" lang="en-NZ"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 name="Straight Connector 1">
            <a:extLst>
              <a:ext uri="{FF2B5EF4-FFF2-40B4-BE49-F238E27FC236}">
                <a16:creationId xmlns:a16="http://schemas.microsoft.com/office/drawing/2014/main" id="{BAA20C58-A130-F2D3-8424-7233CFC34F7B}"/>
              </a:ext>
            </a:extLst>
          </p:cNvPr>
          <p:cNvCxnSpPr/>
          <p:nvPr/>
        </p:nvCxnSpPr>
        <p:spPr>
          <a:xfrm>
            <a:off x="408369" y="6279316"/>
            <a:ext cx="11399877" cy="0"/>
          </a:xfrm>
          <a:prstGeom prst="line">
            <a:avLst/>
          </a:prstGeom>
          <a:ln w="28575" cmpd="sng">
            <a:solidFill>
              <a:srgbClr val="F99D1C"/>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158ABCBC-CC9B-B037-326C-AABC5A0063D6}"/>
              </a:ext>
            </a:extLst>
          </p:cNvPr>
          <p:cNvSpPr>
            <a:spLocks noGrp="1"/>
          </p:cNvSpPr>
          <p:nvPr>
            <p:ph type="title"/>
          </p:nvPr>
        </p:nvSpPr>
        <p:spPr>
          <a:xfrm>
            <a:off x="396061" y="365125"/>
            <a:ext cx="9183367" cy="1325563"/>
          </a:xfrm>
        </p:spPr>
        <p:txBody>
          <a:bodyPr vert="horz" lIns="91440" tIns="45720" rIns="91440" bIns="45720" rtlCol="0" anchor="ctr">
            <a:normAutofit/>
          </a:bodyPr>
          <a:lstStyle/>
          <a:p>
            <a:r>
              <a:rPr lang="en-US">
                <a:solidFill>
                  <a:schemeClr val="tx2"/>
                </a:solidFill>
              </a:rPr>
              <a:t>C</a:t>
            </a:r>
            <a:r>
              <a:rPr lang="en-US" sz="3600">
                <a:solidFill>
                  <a:schemeClr val="tx2"/>
                </a:solidFill>
              </a:rPr>
              <a:t>omponents of cross sector credentials</a:t>
            </a:r>
          </a:p>
        </p:txBody>
      </p:sp>
      <p:sp>
        <p:nvSpPr>
          <p:cNvPr id="3" name="Rectangle: Rounded Corners 2">
            <a:extLst>
              <a:ext uri="{FF2B5EF4-FFF2-40B4-BE49-F238E27FC236}">
                <a16:creationId xmlns:a16="http://schemas.microsoft.com/office/drawing/2014/main" id="{BB03CE60-7E03-A5AD-2177-67F6319F3470}"/>
              </a:ext>
            </a:extLst>
          </p:cNvPr>
          <p:cNvSpPr/>
          <p:nvPr/>
        </p:nvSpPr>
        <p:spPr>
          <a:xfrm>
            <a:off x="765631" y="3597802"/>
            <a:ext cx="3060700" cy="17145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000000"/>
                </a:solidFill>
                <a:effectLst/>
                <a:uLnTx/>
                <a:uFillTx/>
                <a:latin typeface="Arial" panose="020B0604020202020204"/>
                <a:ea typeface="+mn-ea"/>
                <a:cs typeface="+mn-cs"/>
              </a:rPr>
              <a:t>SKILL 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000000"/>
                </a:solidFill>
                <a:effectLst/>
                <a:uLnTx/>
                <a:uFillTx/>
                <a:latin typeface="Arial" panose="020B0604020202020204"/>
                <a:ea typeface="+mn-ea"/>
                <a:cs typeface="+mn-cs"/>
              </a:rPr>
              <a:t>Apply customer service techniques</a:t>
            </a: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(Level 3, 10 credits)</a:t>
            </a:r>
          </a:p>
        </p:txBody>
      </p:sp>
      <p:sp>
        <p:nvSpPr>
          <p:cNvPr id="4" name="Rectangle: Rounded Corners 3">
            <a:extLst>
              <a:ext uri="{FF2B5EF4-FFF2-40B4-BE49-F238E27FC236}">
                <a16:creationId xmlns:a16="http://schemas.microsoft.com/office/drawing/2014/main" id="{EA127F4F-C8C7-F56C-AA47-874510E66C26}"/>
              </a:ext>
            </a:extLst>
          </p:cNvPr>
          <p:cNvSpPr/>
          <p:nvPr/>
        </p:nvSpPr>
        <p:spPr>
          <a:xfrm>
            <a:off x="3978187" y="3597802"/>
            <a:ext cx="3060700" cy="17145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000000"/>
                </a:solidFill>
                <a:effectLst/>
                <a:uLnTx/>
                <a:uFillTx/>
                <a:latin typeface="Arial" panose="020B0604020202020204"/>
                <a:ea typeface="+mn-ea"/>
                <a:cs typeface="+mn-cs"/>
              </a:rPr>
              <a:t>SKILL 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000000"/>
                </a:solidFill>
                <a:effectLst/>
                <a:uLnTx/>
                <a:uFillTx/>
                <a:latin typeface="Arial" panose="020B0604020202020204"/>
                <a:ea typeface="+mn-ea"/>
                <a:cs typeface="+mn-cs"/>
              </a:rPr>
              <a:t>Work effectively in a team to foster a safe, sustainable, and productive workplace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(Level 3, 10 credits)</a:t>
            </a:r>
          </a:p>
        </p:txBody>
      </p:sp>
    </p:spTree>
    <p:extLst>
      <p:ext uri="{BB962C8B-B14F-4D97-AF65-F5344CB8AC3E}">
        <p14:creationId xmlns:p14="http://schemas.microsoft.com/office/powerpoint/2010/main" val="348952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693E2-A798-B16A-0EE2-2FA93DD0A96C}"/>
            </a:ext>
          </a:extLst>
        </p:cNvPr>
        <p:cNvGrpSpPr/>
        <p:nvPr/>
      </p:nvGrpSpPr>
      <p:grpSpPr>
        <a:xfrm>
          <a:off x="0" y="0"/>
          <a:ext cx="0" cy="0"/>
          <a:chOff x="0" y="0"/>
          <a:chExt cx="0" cy="0"/>
        </a:xfrm>
      </p:grpSpPr>
      <p:sp>
        <p:nvSpPr>
          <p:cNvPr id="9" name="Flowchart: Alternate Process 8">
            <a:extLst>
              <a:ext uri="{FF2B5EF4-FFF2-40B4-BE49-F238E27FC236}">
                <a16:creationId xmlns:a16="http://schemas.microsoft.com/office/drawing/2014/main" id="{4C429515-960F-A254-F46B-24DCB5EA332A}"/>
              </a:ext>
            </a:extLst>
          </p:cNvPr>
          <p:cNvSpPr/>
          <p:nvPr/>
        </p:nvSpPr>
        <p:spPr>
          <a:xfrm>
            <a:off x="547917" y="1653115"/>
            <a:ext cx="6745512" cy="3889375"/>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a:ln>
                  <a:noFill/>
                </a:ln>
                <a:solidFill>
                  <a:srgbClr val="000000"/>
                </a:solidFill>
                <a:effectLst/>
                <a:uLnTx/>
                <a:uFillTx/>
                <a:latin typeface="Arial" panose="020B0604020202020204"/>
                <a:ea typeface="+mn-ea"/>
                <a:cs typeface="+mn-cs"/>
              </a:rPr>
              <a:t>Common Core micro-credential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a:ln>
                  <a:noFill/>
                </a:ln>
                <a:solidFill>
                  <a:srgbClr val="000000"/>
                </a:solidFill>
                <a:effectLst/>
                <a:uLnTx/>
                <a:uFillTx/>
                <a:latin typeface="Arial" panose="020B0604020202020204"/>
                <a:ea typeface="+mn-ea"/>
                <a:cs typeface="+mn-cs"/>
              </a:rPr>
              <a:t>(Level 3, 20 credits)</a:t>
            </a:r>
            <a:endParaRPr kumimoji="0" lang="en-NZ"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 name="Straight Connector 1">
            <a:extLst>
              <a:ext uri="{FF2B5EF4-FFF2-40B4-BE49-F238E27FC236}">
                <a16:creationId xmlns:a16="http://schemas.microsoft.com/office/drawing/2014/main" id="{8227AA4D-4689-AE5E-9306-3A487A91D18B}"/>
              </a:ext>
            </a:extLst>
          </p:cNvPr>
          <p:cNvCxnSpPr/>
          <p:nvPr/>
        </p:nvCxnSpPr>
        <p:spPr>
          <a:xfrm>
            <a:off x="408369" y="6279316"/>
            <a:ext cx="11399877" cy="0"/>
          </a:xfrm>
          <a:prstGeom prst="line">
            <a:avLst/>
          </a:prstGeom>
          <a:ln w="28575" cmpd="sng">
            <a:solidFill>
              <a:srgbClr val="F99D1C"/>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E672C5BA-6FFD-9D89-47E2-52528945F43E}"/>
              </a:ext>
            </a:extLst>
          </p:cNvPr>
          <p:cNvSpPr>
            <a:spLocks noGrp="1"/>
          </p:cNvSpPr>
          <p:nvPr>
            <p:ph type="title"/>
          </p:nvPr>
        </p:nvSpPr>
        <p:spPr>
          <a:xfrm>
            <a:off x="396061" y="365125"/>
            <a:ext cx="9183367" cy="1325563"/>
          </a:xfrm>
        </p:spPr>
        <p:txBody>
          <a:bodyPr vert="horz" lIns="91440" tIns="45720" rIns="91440" bIns="45720" rtlCol="0" anchor="ctr">
            <a:normAutofit/>
          </a:bodyPr>
          <a:lstStyle/>
          <a:p>
            <a:r>
              <a:rPr lang="en-US">
                <a:solidFill>
                  <a:schemeClr val="tx2"/>
                </a:solidFill>
              </a:rPr>
              <a:t>C</a:t>
            </a:r>
            <a:r>
              <a:rPr lang="en-US" sz="3600">
                <a:solidFill>
                  <a:schemeClr val="tx2"/>
                </a:solidFill>
              </a:rPr>
              <a:t>omponents of cross sector credentials</a:t>
            </a:r>
          </a:p>
        </p:txBody>
      </p:sp>
      <p:sp>
        <p:nvSpPr>
          <p:cNvPr id="3" name="Rectangle: Rounded Corners 2">
            <a:extLst>
              <a:ext uri="{FF2B5EF4-FFF2-40B4-BE49-F238E27FC236}">
                <a16:creationId xmlns:a16="http://schemas.microsoft.com/office/drawing/2014/main" id="{BCDD0BE2-A677-7807-7752-63C669E1A3B8}"/>
              </a:ext>
            </a:extLst>
          </p:cNvPr>
          <p:cNvSpPr/>
          <p:nvPr/>
        </p:nvSpPr>
        <p:spPr>
          <a:xfrm>
            <a:off x="765631" y="3597802"/>
            <a:ext cx="3060700" cy="17145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000000"/>
                </a:solidFill>
                <a:effectLst/>
                <a:uLnTx/>
                <a:uFillTx/>
                <a:latin typeface="Arial" panose="020B0604020202020204"/>
                <a:ea typeface="+mn-ea"/>
                <a:cs typeface="+mn-cs"/>
              </a:rPr>
              <a:t>SKILL 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000000"/>
                </a:solidFill>
                <a:effectLst/>
                <a:uLnTx/>
                <a:uFillTx/>
                <a:latin typeface="Arial" panose="020B0604020202020204"/>
                <a:ea typeface="+mn-ea"/>
                <a:cs typeface="+mn-cs"/>
              </a:rPr>
              <a:t>Apply customer service techniques</a:t>
            </a: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(Level 3, 10 credits)</a:t>
            </a:r>
          </a:p>
        </p:txBody>
      </p:sp>
      <p:sp>
        <p:nvSpPr>
          <p:cNvPr id="4" name="Rectangle: Rounded Corners 3">
            <a:extLst>
              <a:ext uri="{FF2B5EF4-FFF2-40B4-BE49-F238E27FC236}">
                <a16:creationId xmlns:a16="http://schemas.microsoft.com/office/drawing/2014/main" id="{FFD0D18F-9A0F-EAA6-94DF-C439C8764AA0}"/>
              </a:ext>
            </a:extLst>
          </p:cNvPr>
          <p:cNvSpPr/>
          <p:nvPr/>
        </p:nvSpPr>
        <p:spPr>
          <a:xfrm>
            <a:off x="3978187" y="3597802"/>
            <a:ext cx="3060700" cy="17145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000000"/>
                </a:solidFill>
                <a:effectLst/>
                <a:uLnTx/>
                <a:uFillTx/>
                <a:latin typeface="Arial" panose="020B0604020202020204"/>
                <a:ea typeface="+mn-ea"/>
                <a:cs typeface="+mn-cs"/>
              </a:rPr>
              <a:t>SKILL STANDARD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1" i="0" u="none" strike="noStrike" kern="1200" cap="none" spc="0" normalizeH="0" baseline="0" noProof="0">
                <a:ln>
                  <a:noFill/>
                </a:ln>
                <a:solidFill>
                  <a:srgbClr val="000000"/>
                </a:solidFill>
                <a:effectLst/>
                <a:uLnTx/>
                <a:uFillTx/>
                <a:latin typeface="Arial" panose="020B0604020202020204"/>
                <a:ea typeface="+mn-ea"/>
                <a:cs typeface="+mn-cs"/>
              </a:rPr>
              <a:t>Work effectively in a team to foster a safe, sustainable, and productive workplace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a:ln>
                  <a:noFill/>
                </a:ln>
                <a:solidFill>
                  <a:srgbClr val="000000"/>
                </a:solidFill>
                <a:effectLst/>
                <a:uLnTx/>
                <a:uFillTx/>
                <a:latin typeface="Arial" panose="020B0604020202020204"/>
                <a:ea typeface="+mn-ea"/>
                <a:cs typeface="+mn-cs"/>
              </a:rPr>
              <a:t>(Level 3, 10 credits)</a:t>
            </a:r>
          </a:p>
        </p:txBody>
      </p:sp>
      <p:sp>
        <p:nvSpPr>
          <p:cNvPr id="5" name="Flowchart: Alternate Process 4">
            <a:extLst>
              <a:ext uri="{FF2B5EF4-FFF2-40B4-BE49-F238E27FC236}">
                <a16:creationId xmlns:a16="http://schemas.microsoft.com/office/drawing/2014/main" id="{A4562599-612E-99E4-DAD8-4646F9788E01}"/>
              </a:ext>
            </a:extLst>
          </p:cNvPr>
          <p:cNvSpPr/>
          <p:nvPr/>
        </p:nvSpPr>
        <p:spPr>
          <a:xfrm>
            <a:off x="8552811" y="3157428"/>
            <a:ext cx="2768602" cy="1322817"/>
          </a:xfrm>
          <a:prstGeom prst="flowChartAlternateProcess">
            <a:avLst/>
          </a:prstGeom>
          <a:solidFill>
            <a:schemeClr val="accent5">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a:ln>
                  <a:noFill/>
                </a:ln>
                <a:solidFill>
                  <a:srgbClr val="000000"/>
                </a:solidFill>
                <a:effectLst/>
                <a:uLnTx/>
                <a:uFillTx/>
                <a:latin typeface="Arial" panose="020B0604020202020204"/>
                <a:ea typeface="+mn-ea"/>
                <a:cs typeface="+mn-cs"/>
              </a:rPr>
              <a:t>Retail </a:t>
            </a:r>
            <a:br>
              <a:rPr kumimoji="0" lang="en-NZ" sz="2000" b="1" i="0" u="none" strike="noStrike" kern="1200" cap="none" spc="0" normalizeH="0" baseline="0" noProof="0">
                <a:ln>
                  <a:noFill/>
                </a:ln>
                <a:solidFill>
                  <a:srgbClr val="000000"/>
                </a:solidFill>
                <a:effectLst/>
                <a:uLnTx/>
                <a:uFillTx/>
                <a:latin typeface="Arial" panose="020B0604020202020204"/>
                <a:ea typeface="+mn-ea"/>
                <a:cs typeface="+mn-cs"/>
              </a:rPr>
            </a:br>
            <a:r>
              <a:rPr kumimoji="0" lang="en-NZ" sz="2000" b="1" i="0" u="none" strike="noStrike" kern="1200" cap="none" spc="0" normalizeH="0" baseline="0" noProof="0">
                <a:ln>
                  <a:noFill/>
                </a:ln>
                <a:solidFill>
                  <a:srgbClr val="000000"/>
                </a:solidFill>
                <a:effectLst/>
                <a:uLnTx/>
                <a:uFillTx/>
                <a:latin typeface="Arial" panose="020B0604020202020204"/>
                <a:ea typeface="+mn-ea"/>
                <a:cs typeface="+mn-cs"/>
              </a:rPr>
              <a:t>micro-credentials</a:t>
            </a:r>
          </a:p>
        </p:txBody>
      </p:sp>
      <p:sp>
        <p:nvSpPr>
          <p:cNvPr id="6" name="Flowchart: Alternate Process 5">
            <a:extLst>
              <a:ext uri="{FF2B5EF4-FFF2-40B4-BE49-F238E27FC236}">
                <a16:creationId xmlns:a16="http://schemas.microsoft.com/office/drawing/2014/main" id="{E8F7BB0F-622C-200F-8F86-D5461E9F97D6}"/>
              </a:ext>
            </a:extLst>
          </p:cNvPr>
          <p:cNvSpPr/>
          <p:nvPr/>
        </p:nvSpPr>
        <p:spPr>
          <a:xfrm>
            <a:off x="8552811" y="4759443"/>
            <a:ext cx="2768602" cy="1335906"/>
          </a:xfrm>
          <a:prstGeom prst="flowChartAlternateProcess">
            <a:avLst/>
          </a:prstGeom>
          <a:solidFill>
            <a:schemeClr val="accent5">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a:ln>
                  <a:noFill/>
                </a:ln>
                <a:solidFill>
                  <a:srgbClr val="000000"/>
                </a:solidFill>
                <a:effectLst/>
                <a:uLnTx/>
                <a:uFillTx/>
                <a:latin typeface="Arial" panose="020B0604020202020204"/>
                <a:ea typeface="+mn-ea"/>
                <a:cs typeface="+mn-cs"/>
              </a:rPr>
              <a:t>Catering Services micro-credential</a:t>
            </a:r>
          </a:p>
        </p:txBody>
      </p:sp>
      <p:sp>
        <p:nvSpPr>
          <p:cNvPr id="7" name="Flowchart: Alternate Process 6">
            <a:extLst>
              <a:ext uri="{FF2B5EF4-FFF2-40B4-BE49-F238E27FC236}">
                <a16:creationId xmlns:a16="http://schemas.microsoft.com/office/drawing/2014/main" id="{01CD08B9-D3D6-D3AB-68B9-A1D55F5D704F}"/>
              </a:ext>
            </a:extLst>
          </p:cNvPr>
          <p:cNvSpPr/>
          <p:nvPr/>
        </p:nvSpPr>
        <p:spPr>
          <a:xfrm>
            <a:off x="8552811" y="1555413"/>
            <a:ext cx="2768602" cy="1322817"/>
          </a:xfrm>
          <a:prstGeom prst="flowChartAlternateProcess">
            <a:avLst/>
          </a:prstGeom>
          <a:solidFill>
            <a:schemeClr val="accent5">
              <a:lumMod val="75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a:ln>
                  <a:noFill/>
                </a:ln>
                <a:solidFill>
                  <a:srgbClr val="000000"/>
                </a:solidFill>
                <a:effectLst/>
                <a:uLnTx/>
                <a:uFillTx/>
                <a:latin typeface="Arial" panose="020B0604020202020204"/>
                <a:ea typeface="+mn-ea"/>
                <a:cs typeface="+mn-cs"/>
              </a:rPr>
              <a:t>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2000" b="1" i="0" u="none" strike="noStrike" kern="1200" cap="none" spc="0" normalizeH="0" baseline="0" noProof="0">
                <a:ln>
                  <a:noFill/>
                </a:ln>
                <a:solidFill>
                  <a:srgbClr val="000000"/>
                </a:solidFill>
                <a:effectLst/>
                <a:uLnTx/>
                <a:uFillTx/>
                <a:latin typeface="Arial" panose="020B0604020202020204"/>
                <a:ea typeface="+mn-ea"/>
                <a:cs typeface="+mn-cs"/>
              </a:rPr>
              <a:t>micro-credential</a:t>
            </a:r>
          </a:p>
        </p:txBody>
      </p:sp>
    </p:spTree>
    <p:extLst>
      <p:ext uri="{BB962C8B-B14F-4D97-AF65-F5344CB8AC3E}">
        <p14:creationId xmlns:p14="http://schemas.microsoft.com/office/powerpoint/2010/main" val="108459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1_Office Theme">
  <a:themeElements>
    <a:clrScheme name="Ringa Hora new">
      <a:dk1>
        <a:srgbClr val="000000"/>
      </a:dk1>
      <a:lt1>
        <a:srgbClr val="FFFFFF"/>
      </a:lt1>
      <a:dk2>
        <a:srgbClr val="464547"/>
      </a:dk2>
      <a:lt2>
        <a:srgbClr val="E7E6E6"/>
      </a:lt2>
      <a:accent1>
        <a:srgbClr val="F99D1C"/>
      </a:accent1>
      <a:accent2>
        <a:srgbClr val="741600"/>
      </a:accent2>
      <a:accent3>
        <a:srgbClr val="FFF671"/>
      </a:accent3>
      <a:accent4>
        <a:srgbClr val="FFC000"/>
      </a:accent4>
      <a:accent5>
        <a:srgbClr val="FA7213"/>
      </a:accent5>
      <a:accent6>
        <a:srgbClr val="F9581D"/>
      </a:accent6>
      <a:hlink>
        <a:srgbClr val="F9581C"/>
      </a:hlink>
      <a:folHlink>
        <a:srgbClr val="FF26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c761af5-23b3-453d-aa00-8620c42b1ab2" xsi:nil="true"/>
    <SharedWithUsers xmlns="c7c66f8a-fd0d-4da3-b6ce-0241484f0de0">
      <UserInfo>
        <DisplayName>Hinewai Quensell</DisplayName>
        <AccountId>391</AccountId>
        <AccountType/>
      </UserInfo>
    </SharedWithUsers>
    <lcf76f155ced4ddcb4097134ff3c332f xmlns="c09c01e2-cfee-43a1-bdc4-9ea3d026a3f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E628AF9DAFCA545B127A9F93CC4992E" ma:contentTypeVersion="17" ma:contentTypeDescription="Create a new document." ma:contentTypeScope="" ma:versionID="4fd0c49e489dcabfef12546f912e42f7">
  <xsd:schema xmlns:xsd="http://www.w3.org/2001/XMLSchema" xmlns:xs="http://www.w3.org/2001/XMLSchema" xmlns:p="http://schemas.microsoft.com/office/2006/metadata/properties" xmlns:ns2="c09c01e2-cfee-43a1-bdc4-9ea3d026a3fa" xmlns:ns3="ec761af5-23b3-453d-aa00-8620c42b1ab2" xmlns:ns4="c7c66f8a-fd0d-4da3-b6ce-0241484f0de0" targetNamespace="http://schemas.microsoft.com/office/2006/metadata/properties" ma:root="true" ma:fieldsID="fd65109de95c4fb744447dff64b9bdbd" ns2:_="" ns3:_="" ns4:_="">
    <xsd:import namespace="c09c01e2-cfee-43a1-bdc4-9ea3d026a3fa"/>
    <xsd:import namespace="ec761af5-23b3-453d-aa00-8620c42b1ab2"/>
    <xsd:import namespace="c7c66f8a-fd0d-4da3-b6ce-0241484f0de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4:SharedWithUsers" minOccurs="0"/>
                <xsd:element ref="ns4:SharedWithDetails" minOccurs="0"/>
                <xsd:element ref="ns2:MediaServiceDateTaken" minOccurs="0"/>
                <xsd:element ref="ns2:MediaServiceOCR" minOccurs="0"/>
                <xsd:element ref="ns2:MediaServiceObjectDetectorVersions"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c01e2-cfee-43a1-bdc4-9ea3d026a3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29d2d71-1bea-4987-bfd9-379d5b4db18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761af5-23b3-453d-aa00-8620c42b1ab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637441d-0cab-4fd5-8082-573a47a41875}" ma:internalName="TaxCatchAll" ma:showField="CatchAllData" ma:web="c7c66f8a-fd0d-4da3-b6ce-0241484f0de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c66f8a-fd0d-4da3-b6ce-0241484f0de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3FD359-0C7C-4F77-B3F6-545723FD5B1B}">
  <ds:schemaRefs>
    <ds:schemaRef ds:uri="http://purl.org/dc/dcmityp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terms/"/>
    <ds:schemaRef ds:uri="http://schemas.openxmlformats.org/package/2006/metadata/core-properties"/>
    <ds:schemaRef ds:uri="c7c66f8a-fd0d-4da3-b6ce-0241484f0de0"/>
    <ds:schemaRef ds:uri="ec761af5-23b3-453d-aa00-8620c42b1ab2"/>
    <ds:schemaRef ds:uri="c09c01e2-cfee-43a1-bdc4-9ea3d026a3fa"/>
    <ds:schemaRef ds:uri="http://www.w3.org/XML/1998/namespace"/>
  </ds:schemaRefs>
</ds:datastoreItem>
</file>

<file path=customXml/itemProps2.xml><?xml version="1.0" encoding="utf-8"?>
<ds:datastoreItem xmlns:ds="http://schemas.openxmlformats.org/officeDocument/2006/customXml" ds:itemID="{9D35F5DD-8F96-4CF0-8EBB-EB960CA101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9c01e2-cfee-43a1-bdc4-9ea3d026a3fa"/>
    <ds:schemaRef ds:uri="ec761af5-23b3-453d-aa00-8620c42b1ab2"/>
    <ds:schemaRef ds:uri="c7c66f8a-fd0d-4da3-b6ce-0241484f0d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D827AF-C298-4B74-812F-9119A1666BD0}">
  <ds:schemaRefs>
    <ds:schemaRef ds:uri="http://schemas.microsoft.com/sharepoint/v3/contenttype/forms"/>
  </ds:schemaRefs>
</ds:datastoreItem>
</file>

<file path=docMetadata/LabelInfo.xml><?xml version="1.0" encoding="utf-8"?>
<clbl:labelList xmlns:clbl="http://schemas.microsoft.com/office/2020/mipLabelMetadata">
  <clbl:label id="{469509a0-f47e-4245-8bf1-95deae62bd7f}" enabled="0" method="" siteId="{469509a0-f47e-4245-8bf1-95deae62bd7f}" removed="1"/>
</clbl:labelList>
</file>

<file path=docProps/app.xml><?xml version="1.0" encoding="utf-8"?>
<Properties xmlns="http://schemas.openxmlformats.org/officeDocument/2006/extended-properties" xmlns:vt="http://schemas.openxmlformats.org/officeDocument/2006/docPropsVTypes">
  <TotalTime>187</TotalTime>
  <Words>2831</Words>
  <Application>Microsoft Office PowerPoint</Application>
  <PresentationFormat>Widescreen</PresentationFormat>
  <Paragraphs>346</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1_Office Theme</vt:lpstr>
      <vt:lpstr>Future of Service Skills</vt:lpstr>
      <vt:lpstr>Background of Future of Service Skills (FoSS)</vt:lpstr>
      <vt:lpstr>What we heard</vt:lpstr>
      <vt:lpstr>PowerPoint Presentation</vt:lpstr>
      <vt:lpstr>PowerPoint Presentation</vt:lpstr>
      <vt:lpstr>Future of Service Skills </vt:lpstr>
      <vt:lpstr>Components of cross sector credentials</vt:lpstr>
      <vt:lpstr>Components of cross sector credentials</vt:lpstr>
      <vt:lpstr>Components of cross sector credentials</vt:lpstr>
      <vt:lpstr>Components of cross sector credentials</vt:lpstr>
      <vt:lpstr>Components of cross sector credentials</vt:lpstr>
      <vt:lpstr>Components of cross sector credentials</vt:lpstr>
      <vt:lpstr>Components of cross sector credentials</vt:lpstr>
      <vt:lpstr>Components of cross sector credentials</vt:lpstr>
      <vt:lpstr>Components of cross sector credentials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of Service Skills</dc:title>
  <dc:creator>Cameron Sang</dc:creator>
  <cp:lastModifiedBy>Syd Reweti</cp:lastModifiedBy>
  <cp:revision>7</cp:revision>
  <dcterms:created xsi:type="dcterms:W3CDTF">2024-04-10T02:27:34Z</dcterms:created>
  <dcterms:modified xsi:type="dcterms:W3CDTF">2025-02-17T02:25:30Z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0x0101007E628AF9DAFCA545B127A9F93CC4992E</vt:lpwstr>
  </property>
  <property fmtid="{D5CDD505-2E9C-101B-9397-08002B2CF9AE}" pid="3" name="MediaServiceImageTags">
    <vt:lpwstr/>
  </property>
</Properties>
</file>