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7"/>
  </p:notesMasterIdLst>
  <p:sldIdLst>
    <p:sldId id="321" r:id="rId5"/>
    <p:sldId id="303" r:id="rId6"/>
    <p:sldId id="305" r:id="rId7"/>
    <p:sldId id="257" r:id="rId8"/>
    <p:sldId id="313" r:id="rId9"/>
    <p:sldId id="317" r:id="rId10"/>
    <p:sldId id="605" r:id="rId11"/>
    <p:sldId id="319" r:id="rId12"/>
    <p:sldId id="606" r:id="rId13"/>
    <p:sldId id="318" r:id="rId14"/>
    <p:sldId id="607" r:id="rId15"/>
    <p:sldId id="322" r:id="rId16"/>
    <p:sldId id="604" r:id="rId17"/>
    <p:sldId id="324" r:id="rId18"/>
    <p:sldId id="609" r:id="rId19"/>
    <p:sldId id="610" r:id="rId20"/>
    <p:sldId id="602" r:id="rId21"/>
    <p:sldId id="314" r:id="rId22"/>
    <p:sldId id="603" r:id="rId23"/>
    <p:sldId id="328" r:id="rId24"/>
    <p:sldId id="325" r:id="rId25"/>
    <p:sldId id="326" r:id="rId26"/>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61"/>
    <a:srgbClr val="FFDA8F"/>
    <a:srgbClr val="FFCC99"/>
    <a:srgbClr val="FDE2BB"/>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AA42F-A022-4669-A1C1-7283A4777DB8}" v="13" dt="2024-12-18T15:03:55.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6" y="-1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C88FC-8EBA-4E90-85A9-DEDD2954C4EF}" type="datetimeFigureOut">
              <a:rPr lang="en-NZ" smtClean="0"/>
              <a:t>18/12/2024</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817E5-78C9-41B0-895F-B85AA89178E6}" type="slidenum">
              <a:rPr lang="en-NZ" smtClean="0"/>
              <a:t>‹#›</a:t>
            </a:fld>
            <a:endParaRPr lang="en-NZ"/>
          </a:p>
        </p:txBody>
      </p:sp>
    </p:spTree>
    <p:extLst>
      <p:ext uri="{BB962C8B-B14F-4D97-AF65-F5344CB8AC3E}">
        <p14:creationId xmlns:p14="http://schemas.microsoft.com/office/powerpoint/2010/main" val="400744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NZ"/>
              <a:t>Put outline of quals</a:t>
            </a:r>
          </a:p>
          <a:p>
            <a:r>
              <a:rPr lang="en-NZ"/>
              <a:t>Print out A3  </a:t>
            </a:r>
          </a:p>
        </p:txBody>
      </p:sp>
      <p:sp>
        <p:nvSpPr>
          <p:cNvPr id="4" name="Slide Number Placeholder 3"/>
          <p:cNvSpPr>
            <a:spLocks noGrp="1"/>
          </p:cNvSpPr>
          <p:nvPr>
            <p:ph type="sldNum" sz="quarter" idx="5"/>
          </p:nvPr>
        </p:nvSpPr>
        <p:spPr/>
        <p:txBody>
          <a:bodyPr/>
          <a:lstStyle/>
          <a:p>
            <a:fld id="{083817E5-78C9-41B0-895F-B85AA89178E6}" type="slidenum">
              <a:rPr lang="en-NZ" smtClean="0"/>
              <a:t>21</a:t>
            </a:fld>
            <a:endParaRPr lang="en-NZ"/>
          </a:p>
        </p:txBody>
      </p:sp>
    </p:spTree>
    <p:extLst>
      <p:ext uri="{BB962C8B-B14F-4D97-AF65-F5344CB8AC3E}">
        <p14:creationId xmlns:p14="http://schemas.microsoft.com/office/powerpoint/2010/main" val="349011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NZ" dirty="0"/>
              <a:t>This feedback was captured during round table discussions at the Christchurch visit. The questions were aimed at seeing if participants could see leaders in their areas in the qualifications and how. The other question looked at how relevant the leadership skills in the qualification are. </a:t>
            </a:r>
          </a:p>
          <a:p>
            <a:r>
              <a:rPr lang="en-NZ" dirty="0"/>
              <a:t>There was discussion on whether leadership skills should be credentialed and there was agreement that a national qualification or credential, quality assured by NZQA, has more value than a short course certificate not from an </a:t>
            </a:r>
            <a:r>
              <a:rPr lang="en-NZ"/>
              <a:t>accredited provider </a:t>
            </a:r>
            <a:endParaRPr lang="en-NZ" dirty="0"/>
          </a:p>
        </p:txBody>
      </p:sp>
      <p:sp>
        <p:nvSpPr>
          <p:cNvPr id="4" name="Slide Number Placeholder 3"/>
          <p:cNvSpPr>
            <a:spLocks noGrp="1"/>
          </p:cNvSpPr>
          <p:nvPr>
            <p:ph type="sldNum" sz="quarter" idx="5"/>
          </p:nvPr>
        </p:nvSpPr>
        <p:spPr/>
        <p:txBody>
          <a:bodyPr/>
          <a:lstStyle/>
          <a:p>
            <a:fld id="{083817E5-78C9-41B0-895F-B85AA89178E6}" type="slidenum">
              <a:rPr lang="en-NZ" smtClean="0"/>
              <a:t>22</a:t>
            </a:fld>
            <a:endParaRPr lang="en-NZ"/>
          </a:p>
        </p:txBody>
      </p:sp>
    </p:spTree>
    <p:extLst>
      <p:ext uri="{BB962C8B-B14F-4D97-AF65-F5344CB8AC3E}">
        <p14:creationId xmlns:p14="http://schemas.microsoft.com/office/powerpoint/2010/main" val="714033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A76F0-74A8-77D6-6061-85325F98AFD5}"/>
              </a:ext>
            </a:extLst>
          </p:cNvPr>
          <p:cNvSpPr/>
          <p:nvPr userDrawn="1"/>
        </p:nvSpPr>
        <p:spPr>
          <a:xfrm>
            <a:off x="-1" y="2773681"/>
            <a:ext cx="12801601" cy="6893898"/>
          </a:xfrm>
          <a:prstGeom prst="rect">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0"/>
          </a:p>
        </p:txBody>
      </p:sp>
      <p:pic>
        <p:nvPicPr>
          <p:cNvPr id="10" name="Picture 9">
            <a:extLst>
              <a:ext uri="{FF2B5EF4-FFF2-40B4-BE49-F238E27FC236}">
                <a16:creationId xmlns:a16="http://schemas.microsoft.com/office/drawing/2014/main" id="{F05E5C65-DB5D-6D16-9734-2DDE3A150B25}"/>
              </a:ext>
            </a:extLst>
          </p:cNvPr>
          <p:cNvPicPr>
            <a:picLocks noChangeAspect="1"/>
          </p:cNvPicPr>
          <p:nvPr userDrawn="1"/>
        </p:nvPicPr>
        <p:blipFill>
          <a:blip r:embed="rId2"/>
          <a:stretch>
            <a:fillRect/>
          </a:stretch>
        </p:blipFill>
        <p:spPr>
          <a:xfrm>
            <a:off x="7427597" y="2679974"/>
            <a:ext cx="5374004" cy="6983701"/>
          </a:xfrm>
          <a:prstGeom prst="rect">
            <a:avLst/>
          </a:prstGeom>
        </p:spPr>
      </p:pic>
      <p:cxnSp>
        <p:nvCxnSpPr>
          <p:cNvPr id="8" name="Straight Connector 7">
            <a:extLst>
              <a:ext uri="{FF2B5EF4-FFF2-40B4-BE49-F238E27FC236}">
                <a16:creationId xmlns:a16="http://schemas.microsoft.com/office/drawing/2014/main" id="{9DDE8E20-8C64-3F18-CA65-80FBD14BB449}"/>
              </a:ext>
            </a:extLst>
          </p:cNvPr>
          <p:cNvCxnSpPr/>
          <p:nvPr userDrawn="1"/>
        </p:nvCxnSpPr>
        <p:spPr>
          <a:xfrm>
            <a:off x="428788" y="8791042"/>
            <a:ext cx="6998808" cy="0"/>
          </a:xfrm>
          <a:prstGeom prst="line">
            <a:avLst/>
          </a:prstGeom>
          <a:ln w="2857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00176D-4D79-662C-D51E-2F807C1FA59D}"/>
              </a:ext>
            </a:extLst>
          </p:cNvPr>
          <p:cNvSpPr>
            <a:spLocks noGrp="1"/>
          </p:cNvSpPr>
          <p:nvPr>
            <p:ph type="ctrTitle"/>
          </p:nvPr>
        </p:nvSpPr>
        <p:spPr>
          <a:xfrm>
            <a:off x="428789" y="725761"/>
            <a:ext cx="8132283" cy="1790407"/>
          </a:xfrm>
        </p:spPr>
        <p:txBody>
          <a:bodyPr anchor="t">
            <a:normAutofit/>
          </a:bodyPr>
          <a:lstStyle>
            <a:lvl1pPr algn="l">
              <a:defRPr sz="378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63FD51F4-0FC3-2020-6613-F386338620D1}"/>
              </a:ext>
            </a:extLst>
          </p:cNvPr>
          <p:cNvSpPr>
            <a:spLocks noGrp="1"/>
          </p:cNvSpPr>
          <p:nvPr>
            <p:ph type="subTitle" idx="1"/>
          </p:nvPr>
        </p:nvSpPr>
        <p:spPr>
          <a:xfrm>
            <a:off x="428788" y="3550865"/>
            <a:ext cx="6998808" cy="2318067"/>
          </a:xfrm>
        </p:spPr>
        <p:txBody>
          <a:bodyPr>
            <a:normAutofit/>
          </a:bodyPr>
          <a:lstStyle>
            <a:lvl1pPr marL="0" indent="0" algn="l">
              <a:buNone/>
              <a:defRPr sz="2940">
                <a:solidFill>
                  <a:schemeClr val="bg1"/>
                </a:solidFill>
                <a:latin typeface="Arial" panose="020B0604020202020204" pitchFamily="34" charset="0"/>
                <a:cs typeface="Arial" panose="020B0604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9C4CCEB-01B1-7527-7431-94D43C551CD3}"/>
              </a:ext>
            </a:extLst>
          </p:cNvPr>
          <p:cNvSpPr>
            <a:spLocks noGrp="1"/>
          </p:cNvSpPr>
          <p:nvPr>
            <p:ph type="dt" sz="half" idx="10"/>
          </p:nvPr>
        </p:nvSpPr>
        <p:spPr>
          <a:xfrm>
            <a:off x="415865" y="8898892"/>
            <a:ext cx="2880360" cy="511175"/>
          </a:xfrm>
          <a:prstGeom prst="rect">
            <a:avLst/>
          </a:prstGeom>
        </p:spPr>
        <p:txBody>
          <a:bodyPr/>
          <a:lstStyle>
            <a:lvl1pPr>
              <a:defRPr>
                <a:solidFill>
                  <a:schemeClr val="bg1"/>
                </a:solidFill>
              </a:defRPr>
            </a:lvl1pPr>
          </a:lstStyle>
          <a:p>
            <a:fld id="{C16FA9FD-3CEA-474B-8AF3-DD0232F006CC}" type="datetime6">
              <a:rPr lang="en-NZ" smtClean="0"/>
              <a:t>December 24</a:t>
            </a:fld>
            <a:endParaRPr lang="en-US"/>
          </a:p>
        </p:txBody>
      </p:sp>
    </p:spTree>
    <p:extLst>
      <p:ext uri="{BB962C8B-B14F-4D97-AF65-F5344CB8AC3E}">
        <p14:creationId xmlns:p14="http://schemas.microsoft.com/office/powerpoint/2010/main" val="66719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A2C6-43F7-5B2F-9A72-CA0067F5859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6756D6-DB56-8B9D-FCB9-C2B82CAE715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1242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BA33-13E7-0720-C029-78378F8783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7772B9D-AA03-62CD-4FF8-8DCCBABC2D0A}"/>
              </a:ext>
            </a:extLst>
          </p:cNvPr>
          <p:cNvSpPr>
            <a:spLocks noGrp="1"/>
          </p:cNvSpPr>
          <p:nvPr>
            <p:ph sz="half" idx="1"/>
          </p:nvPr>
        </p:nvSpPr>
        <p:spPr>
          <a:xfrm>
            <a:off x="415866" y="2555876"/>
            <a:ext cx="5904925"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95E5BA-3BF0-C38F-4CEC-E253243B7C11}"/>
              </a:ext>
            </a:extLst>
          </p:cNvPr>
          <p:cNvSpPr>
            <a:spLocks noGrp="1"/>
          </p:cNvSpPr>
          <p:nvPr>
            <p:ph sz="half" idx="2"/>
          </p:nvPr>
        </p:nvSpPr>
        <p:spPr>
          <a:xfrm>
            <a:off x="6480811" y="2555876"/>
            <a:ext cx="5904925"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C601097-8BD0-066A-9304-9521D8920AF7}"/>
              </a:ext>
            </a:extLst>
          </p:cNvPr>
          <p:cNvSpPr>
            <a:spLocks noGrp="1"/>
          </p:cNvSpPr>
          <p:nvPr>
            <p:ph type="dt" sz="half" idx="10"/>
          </p:nvPr>
        </p:nvSpPr>
        <p:spPr>
          <a:xfrm>
            <a:off x="415865" y="8898892"/>
            <a:ext cx="2880360" cy="511175"/>
          </a:xfrm>
          <a:prstGeom prst="rect">
            <a:avLst/>
          </a:prstGeom>
        </p:spPr>
        <p:txBody>
          <a:bodyPr/>
          <a:lstStyle/>
          <a:p>
            <a:fld id="{55C13B14-5C00-4744-92C0-5F9690D3510A}" type="datetime6">
              <a:rPr lang="en-NZ" smtClean="0"/>
              <a:t>December 24</a:t>
            </a:fld>
            <a:endParaRPr lang="en-US"/>
          </a:p>
        </p:txBody>
      </p:sp>
      <p:sp>
        <p:nvSpPr>
          <p:cNvPr id="6" name="Footer Placeholder 5">
            <a:extLst>
              <a:ext uri="{FF2B5EF4-FFF2-40B4-BE49-F238E27FC236}">
                <a16:creationId xmlns:a16="http://schemas.microsoft.com/office/drawing/2014/main" id="{A7F2322A-A71A-3E58-23E5-FF3D176CF1D0}"/>
              </a:ext>
            </a:extLst>
          </p:cNvPr>
          <p:cNvSpPr>
            <a:spLocks noGrp="1"/>
          </p:cNvSpPr>
          <p:nvPr>
            <p:ph type="ftr" sz="quarter" idx="11"/>
          </p:nvPr>
        </p:nvSpPr>
        <p:spPr>
          <a:xfrm>
            <a:off x="7556013" y="8898892"/>
            <a:ext cx="4320540" cy="511175"/>
          </a:xfrm>
          <a:prstGeom prst="rect">
            <a:avLst/>
          </a:prstGeom>
        </p:spPr>
        <p:txBody>
          <a:bodyPr/>
          <a:lstStyle>
            <a:lvl1pPr algn="r">
              <a:defRPr/>
            </a:lvl1pPr>
          </a:lstStyle>
          <a:p>
            <a:r>
              <a:rPr lang="en-US"/>
              <a:t>Ringa Hora Workforce Development Council   |</a:t>
            </a:r>
          </a:p>
        </p:txBody>
      </p:sp>
      <p:sp>
        <p:nvSpPr>
          <p:cNvPr id="7" name="Slide Number Placeholder 6">
            <a:extLst>
              <a:ext uri="{FF2B5EF4-FFF2-40B4-BE49-F238E27FC236}">
                <a16:creationId xmlns:a16="http://schemas.microsoft.com/office/drawing/2014/main" id="{2D581D7C-C791-4201-B69F-49445D57BEDF}"/>
              </a:ext>
            </a:extLst>
          </p:cNvPr>
          <p:cNvSpPr>
            <a:spLocks noGrp="1"/>
          </p:cNvSpPr>
          <p:nvPr>
            <p:ph type="sldNum" sz="quarter" idx="12"/>
          </p:nvPr>
        </p:nvSpPr>
        <p:spPr>
          <a:xfrm>
            <a:off x="11876554" y="8898892"/>
            <a:ext cx="509183" cy="51117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244550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9A8F-5B88-971D-06E1-9A4C97D4548F}"/>
              </a:ext>
            </a:extLst>
          </p:cNvPr>
          <p:cNvSpPr>
            <a:spLocks noGrp="1"/>
          </p:cNvSpPr>
          <p:nvPr>
            <p:ph type="title"/>
          </p:nvPr>
        </p:nvSpPr>
        <p:spPr>
          <a:xfrm>
            <a:off x="415864" y="511176"/>
            <a:ext cx="9316859" cy="1855788"/>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18542F-0516-5B7D-3C5E-4B61BF58D3BE}"/>
              </a:ext>
            </a:extLst>
          </p:cNvPr>
          <p:cNvSpPr>
            <a:spLocks noGrp="1"/>
          </p:cNvSpPr>
          <p:nvPr>
            <p:ph type="body" idx="1"/>
          </p:nvPr>
        </p:nvSpPr>
        <p:spPr>
          <a:xfrm>
            <a:off x="415866" y="2600325"/>
            <a:ext cx="5881589" cy="906780"/>
          </a:xfrm>
        </p:spPr>
        <p:txBody>
          <a:bodyPr anchor="b"/>
          <a:lstStyle>
            <a:lvl1pPr marL="0" indent="0">
              <a:buNone/>
              <a:defRPr sz="2520" b="1">
                <a:solidFill>
                  <a:schemeClr val="accent1"/>
                </a:solidFill>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4" name="Content Placeholder 3">
            <a:extLst>
              <a:ext uri="{FF2B5EF4-FFF2-40B4-BE49-F238E27FC236}">
                <a16:creationId xmlns:a16="http://schemas.microsoft.com/office/drawing/2014/main" id="{5142D60F-9BC7-8D4B-1234-DE92C2C3B1C0}"/>
              </a:ext>
            </a:extLst>
          </p:cNvPr>
          <p:cNvSpPr>
            <a:spLocks noGrp="1"/>
          </p:cNvSpPr>
          <p:nvPr>
            <p:ph sz="half" idx="2"/>
          </p:nvPr>
        </p:nvSpPr>
        <p:spPr>
          <a:xfrm>
            <a:off x="415866" y="3507106"/>
            <a:ext cx="5881589"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FFB30A-70F8-8CCD-C6D2-6572ACBBBF95}"/>
              </a:ext>
            </a:extLst>
          </p:cNvPr>
          <p:cNvSpPr>
            <a:spLocks noGrp="1"/>
          </p:cNvSpPr>
          <p:nvPr>
            <p:ph type="body" sz="quarter" idx="3"/>
          </p:nvPr>
        </p:nvSpPr>
        <p:spPr>
          <a:xfrm>
            <a:off x="6480811" y="2600325"/>
            <a:ext cx="5904925" cy="906780"/>
          </a:xfrm>
        </p:spPr>
        <p:txBody>
          <a:bodyPr anchor="b"/>
          <a:lstStyle>
            <a:lvl1pPr marL="0" indent="0">
              <a:buNone/>
              <a:defRPr sz="2520" b="1">
                <a:solidFill>
                  <a:schemeClr val="accent1"/>
                </a:solidFill>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6" name="Content Placeholder 5">
            <a:extLst>
              <a:ext uri="{FF2B5EF4-FFF2-40B4-BE49-F238E27FC236}">
                <a16:creationId xmlns:a16="http://schemas.microsoft.com/office/drawing/2014/main" id="{AEE707D3-0E65-10B9-4529-283842159B7E}"/>
              </a:ext>
            </a:extLst>
          </p:cNvPr>
          <p:cNvSpPr>
            <a:spLocks noGrp="1"/>
          </p:cNvSpPr>
          <p:nvPr>
            <p:ph sz="quarter" idx="4"/>
          </p:nvPr>
        </p:nvSpPr>
        <p:spPr>
          <a:xfrm>
            <a:off x="6480811" y="3507106"/>
            <a:ext cx="5904925"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D50FB65-161E-12A4-AD83-55BB4694BB63}"/>
              </a:ext>
            </a:extLst>
          </p:cNvPr>
          <p:cNvSpPr>
            <a:spLocks noGrp="1"/>
          </p:cNvSpPr>
          <p:nvPr>
            <p:ph type="dt" sz="half" idx="10"/>
          </p:nvPr>
        </p:nvSpPr>
        <p:spPr>
          <a:xfrm>
            <a:off x="415865" y="8898892"/>
            <a:ext cx="2880360" cy="511175"/>
          </a:xfrm>
          <a:prstGeom prst="rect">
            <a:avLst/>
          </a:prstGeom>
        </p:spPr>
        <p:txBody>
          <a:bodyPr/>
          <a:lstStyle/>
          <a:p>
            <a:fld id="{4977EA7E-9277-6248-B22C-EE9B5AF2A741}" type="datetime6">
              <a:rPr lang="en-NZ" smtClean="0"/>
              <a:t>December 24</a:t>
            </a:fld>
            <a:endParaRPr lang="en-US"/>
          </a:p>
        </p:txBody>
      </p:sp>
      <p:sp>
        <p:nvSpPr>
          <p:cNvPr id="8" name="Footer Placeholder 7">
            <a:extLst>
              <a:ext uri="{FF2B5EF4-FFF2-40B4-BE49-F238E27FC236}">
                <a16:creationId xmlns:a16="http://schemas.microsoft.com/office/drawing/2014/main" id="{A47DF998-BFB3-33A5-77C3-B21B03C33905}"/>
              </a:ext>
            </a:extLst>
          </p:cNvPr>
          <p:cNvSpPr>
            <a:spLocks noGrp="1"/>
          </p:cNvSpPr>
          <p:nvPr>
            <p:ph type="ftr" sz="quarter" idx="11"/>
          </p:nvPr>
        </p:nvSpPr>
        <p:spPr>
          <a:xfrm>
            <a:off x="7556013" y="8898892"/>
            <a:ext cx="4320540" cy="511175"/>
          </a:xfrm>
          <a:prstGeom prst="rect">
            <a:avLst/>
          </a:prstGeom>
        </p:spPr>
        <p:txBody>
          <a:bodyPr/>
          <a:lstStyle>
            <a:lvl1pPr algn="r">
              <a:defRPr/>
            </a:lvl1pPr>
          </a:lstStyle>
          <a:p>
            <a:r>
              <a:rPr lang="en-US"/>
              <a:t>Ringa Hora Workforce Development Council   |</a:t>
            </a:r>
          </a:p>
        </p:txBody>
      </p:sp>
      <p:sp>
        <p:nvSpPr>
          <p:cNvPr id="9" name="Slide Number Placeholder 8">
            <a:extLst>
              <a:ext uri="{FF2B5EF4-FFF2-40B4-BE49-F238E27FC236}">
                <a16:creationId xmlns:a16="http://schemas.microsoft.com/office/drawing/2014/main" id="{1795D2E6-65DE-D779-296A-C397FBF0873D}"/>
              </a:ext>
            </a:extLst>
          </p:cNvPr>
          <p:cNvSpPr>
            <a:spLocks noGrp="1"/>
          </p:cNvSpPr>
          <p:nvPr>
            <p:ph type="sldNum" sz="quarter" idx="12"/>
          </p:nvPr>
        </p:nvSpPr>
        <p:spPr>
          <a:xfrm>
            <a:off x="11876554" y="8898892"/>
            <a:ext cx="509183" cy="51117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207781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emphasis">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A2C6-43F7-5B2F-9A72-CA0067F5859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6756D6-DB56-8B9D-FCB9-C2B82CAE715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45AEAB-7A86-DAC2-47F0-C879679231C7}"/>
              </a:ext>
            </a:extLst>
          </p:cNvPr>
          <p:cNvSpPr>
            <a:spLocks noGrp="1"/>
          </p:cNvSpPr>
          <p:nvPr>
            <p:ph type="dt" sz="half" idx="10"/>
          </p:nvPr>
        </p:nvSpPr>
        <p:spPr>
          <a:xfrm>
            <a:off x="415865" y="8898892"/>
            <a:ext cx="2880360" cy="511175"/>
          </a:xfrm>
          <a:prstGeom prst="rect">
            <a:avLst/>
          </a:prstGeom>
        </p:spPr>
        <p:txBody>
          <a:bodyPr/>
          <a:lstStyle/>
          <a:p>
            <a:fld id="{A6EF7CDF-6064-D145-801C-6BC993A0C8AC}" type="datetime6">
              <a:rPr lang="en-NZ" smtClean="0"/>
              <a:t>December 24</a:t>
            </a:fld>
            <a:endParaRPr lang="en-US"/>
          </a:p>
        </p:txBody>
      </p:sp>
      <p:sp>
        <p:nvSpPr>
          <p:cNvPr id="5" name="Footer Placeholder 4">
            <a:extLst>
              <a:ext uri="{FF2B5EF4-FFF2-40B4-BE49-F238E27FC236}">
                <a16:creationId xmlns:a16="http://schemas.microsoft.com/office/drawing/2014/main" id="{9F4B3968-416E-C7E3-BFAD-57225E986DE0}"/>
              </a:ext>
            </a:extLst>
          </p:cNvPr>
          <p:cNvSpPr>
            <a:spLocks noGrp="1"/>
          </p:cNvSpPr>
          <p:nvPr>
            <p:ph type="ftr" sz="quarter" idx="11"/>
          </p:nvPr>
        </p:nvSpPr>
        <p:spPr>
          <a:xfrm>
            <a:off x="7556013" y="8898892"/>
            <a:ext cx="4320540" cy="511175"/>
          </a:xfrm>
          <a:prstGeom prst="rect">
            <a:avLst/>
          </a:prstGeom>
        </p:spPr>
        <p:txBody>
          <a:bodyPr/>
          <a:lstStyle>
            <a:lvl1pPr algn="r">
              <a:defRPr/>
            </a:lvl1pPr>
          </a:lstStyle>
          <a:p>
            <a:r>
              <a:rPr lang="en-US"/>
              <a:t>Ringa Hora Workforce Development Council   |</a:t>
            </a:r>
          </a:p>
        </p:txBody>
      </p:sp>
      <p:sp>
        <p:nvSpPr>
          <p:cNvPr id="6" name="Slide Number Placeholder 5">
            <a:extLst>
              <a:ext uri="{FF2B5EF4-FFF2-40B4-BE49-F238E27FC236}">
                <a16:creationId xmlns:a16="http://schemas.microsoft.com/office/drawing/2014/main" id="{47758914-965E-DF5A-6434-F40B2D3D32E7}"/>
              </a:ext>
            </a:extLst>
          </p:cNvPr>
          <p:cNvSpPr>
            <a:spLocks noGrp="1"/>
          </p:cNvSpPr>
          <p:nvPr>
            <p:ph type="sldNum" sz="quarter" idx="12"/>
          </p:nvPr>
        </p:nvSpPr>
        <p:spPr>
          <a:xfrm>
            <a:off x="11876554" y="8898892"/>
            <a:ext cx="509183" cy="51117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166793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2458-C6ED-2A59-4252-F66697474CB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D012ADF-3E1D-239F-F70C-5CE6592DD6D8}"/>
              </a:ext>
            </a:extLst>
          </p:cNvPr>
          <p:cNvSpPr>
            <a:spLocks noGrp="1"/>
          </p:cNvSpPr>
          <p:nvPr>
            <p:ph type="dt" sz="half" idx="10"/>
          </p:nvPr>
        </p:nvSpPr>
        <p:spPr>
          <a:xfrm>
            <a:off x="415865" y="8898892"/>
            <a:ext cx="2880360" cy="511175"/>
          </a:xfrm>
          <a:prstGeom prst="rect">
            <a:avLst/>
          </a:prstGeom>
        </p:spPr>
        <p:txBody>
          <a:bodyPr/>
          <a:lstStyle/>
          <a:p>
            <a:fld id="{41559927-5DA4-6540-A173-0D712BDC94CB}" type="datetime6">
              <a:rPr lang="en-NZ" smtClean="0"/>
              <a:t>December 24</a:t>
            </a:fld>
            <a:endParaRPr lang="en-US"/>
          </a:p>
        </p:txBody>
      </p:sp>
      <p:sp>
        <p:nvSpPr>
          <p:cNvPr id="4" name="Footer Placeholder 3">
            <a:extLst>
              <a:ext uri="{FF2B5EF4-FFF2-40B4-BE49-F238E27FC236}">
                <a16:creationId xmlns:a16="http://schemas.microsoft.com/office/drawing/2014/main" id="{68574B9D-D2FC-0A50-46AF-17B161450E24}"/>
              </a:ext>
            </a:extLst>
          </p:cNvPr>
          <p:cNvSpPr>
            <a:spLocks noGrp="1"/>
          </p:cNvSpPr>
          <p:nvPr>
            <p:ph type="ftr" sz="quarter" idx="11"/>
          </p:nvPr>
        </p:nvSpPr>
        <p:spPr>
          <a:xfrm>
            <a:off x="7556013" y="8898892"/>
            <a:ext cx="4320540" cy="511175"/>
          </a:xfrm>
          <a:prstGeom prst="rect">
            <a:avLst/>
          </a:prstGeom>
        </p:spPr>
        <p:txBody>
          <a:bodyPr/>
          <a:lstStyle>
            <a:lvl1pPr algn="r">
              <a:defRPr/>
            </a:lvl1pPr>
          </a:lstStyle>
          <a:p>
            <a:r>
              <a:rPr lang="en-US"/>
              <a:t>Ringa Hora Workforce Development Council   |</a:t>
            </a:r>
          </a:p>
        </p:txBody>
      </p:sp>
      <p:sp>
        <p:nvSpPr>
          <p:cNvPr id="5" name="Slide Number Placeholder 4">
            <a:extLst>
              <a:ext uri="{FF2B5EF4-FFF2-40B4-BE49-F238E27FC236}">
                <a16:creationId xmlns:a16="http://schemas.microsoft.com/office/drawing/2014/main" id="{53FEF581-78D9-07D8-F143-304E633BF501}"/>
              </a:ext>
            </a:extLst>
          </p:cNvPr>
          <p:cNvSpPr>
            <a:spLocks noGrp="1"/>
          </p:cNvSpPr>
          <p:nvPr>
            <p:ph type="sldNum" sz="quarter" idx="12"/>
          </p:nvPr>
        </p:nvSpPr>
        <p:spPr>
          <a:xfrm>
            <a:off x="11876554" y="8898892"/>
            <a:ext cx="509183" cy="51117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28544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1AB64-FADA-E37E-6129-72912E196D1C}"/>
              </a:ext>
            </a:extLst>
          </p:cNvPr>
          <p:cNvSpPr>
            <a:spLocks noGrp="1"/>
          </p:cNvSpPr>
          <p:nvPr>
            <p:ph type="dt" sz="half" idx="10"/>
          </p:nvPr>
        </p:nvSpPr>
        <p:spPr>
          <a:xfrm>
            <a:off x="415865" y="8898892"/>
            <a:ext cx="2880360" cy="511175"/>
          </a:xfrm>
          <a:prstGeom prst="rect">
            <a:avLst/>
          </a:prstGeom>
        </p:spPr>
        <p:txBody>
          <a:bodyPr/>
          <a:lstStyle/>
          <a:p>
            <a:fld id="{0811F4CC-05E3-C445-879D-C3B620797AE6}" type="datetime6">
              <a:rPr lang="en-NZ" smtClean="0"/>
              <a:t>December 24</a:t>
            </a:fld>
            <a:endParaRPr lang="en-US"/>
          </a:p>
        </p:txBody>
      </p:sp>
      <p:sp>
        <p:nvSpPr>
          <p:cNvPr id="3" name="Footer Placeholder 2">
            <a:extLst>
              <a:ext uri="{FF2B5EF4-FFF2-40B4-BE49-F238E27FC236}">
                <a16:creationId xmlns:a16="http://schemas.microsoft.com/office/drawing/2014/main" id="{17164EB7-4DA5-F25C-3717-5F73D3641138}"/>
              </a:ext>
            </a:extLst>
          </p:cNvPr>
          <p:cNvSpPr>
            <a:spLocks noGrp="1"/>
          </p:cNvSpPr>
          <p:nvPr>
            <p:ph type="ftr" sz="quarter" idx="11"/>
          </p:nvPr>
        </p:nvSpPr>
        <p:spPr>
          <a:xfrm>
            <a:off x="7556013" y="8898892"/>
            <a:ext cx="4320540" cy="511175"/>
          </a:xfrm>
          <a:prstGeom prst="rect">
            <a:avLst/>
          </a:prstGeom>
        </p:spPr>
        <p:txBody>
          <a:bodyPr/>
          <a:lstStyle>
            <a:lvl1pPr algn="r">
              <a:defRPr/>
            </a:lvl1pPr>
          </a:lstStyle>
          <a:p>
            <a:r>
              <a:rPr lang="en-US"/>
              <a:t>Ringa Hora Workforce Development Council   |</a:t>
            </a:r>
          </a:p>
        </p:txBody>
      </p:sp>
      <p:sp>
        <p:nvSpPr>
          <p:cNvPr id="4" name="Slide Number Placeholder 3">
            <a:extLst>
              <a:ext uri="{FF2B5EF4-FFF2-40B4-BE49-F238E27FC236}">
                <a16:creationId xmlns:a16="http://schemas.microsoft.com/office/drawing/2014/main" id="{A62963A0-D7FD-F956-06D0-4CB811CF6A09}"/>
              </a:ext>
            </a:extLst>
          </p:cNvPr>
          <p:cNvSpPr>
            <a:spLocks noGrp="1"/>
          </p:cNvSpPr>
          <p:nvPr>
            <p:ph type="sldNum" sz="quarter" idx="12"/>
          </p:nvPr>
        </p:nvSpPr>
        <p:spPr>
          <a:xfrm>
            <a:off x="11876554" y="8898892"/>
            <a:ext cx="509183" cy="51117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55471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reserve="1">
  <p:cSld name="1_BLANK">
    <p:spTree>
      <p:nvGrpSpPr>
        <p:cNvPr id="1" name="Shape 11"/>
        <p:cNvGrpSpPr/>
        <p:nvPr/>
      </p:nvGrpSpPr>
      <p:grpSpPr>
        <a:xfrm>
          <a:off x="0" y="0"/>
          <a:ext cx="0" cy="0"/>
          <a:chOff x="0" y="0"/>
          <a:chExt cx="0" cy="0"/>
        </a:xfrm>
      </p:grpSpPr>
      <p:sp>
        <p:nvSpPr>
          <p:cNvPr id="2" name="Footer Placeholder 4">
            <a:extLst>
              <a:ext uri="{FF2B5EF4-FFF2-40B4-BE49-F238E27FC236}">
                <a16:creationId xmlns:a16="http://schemas.microsoft.com/office/drawing/2014/main" id="{87F28EF2-EB42-3CD5-883F-B2C6838E425B}"/>
              </a:ext>
            </a:extLst>
          </p:cNvPr>
          <p:cNvSpPr>
            <a:spLocks noGrp="1"/>
          </p:cNvSpPr>
          <p:nvPr>
            <p:ph type="ftr" sz="quarter" idx="3"/>
          </p:nvPr>
        </p:nvSpPr>
        <p:spPr>
          <a:xfrm>
            <a:off x="7837715" y="8898892"/>
            <a:ext cx="4548020" cy="511175"/>
          </a:xfrm>
          <a:prstGeom prst="rect">
            <a:avLst/>
          </a:prstGeom>
        </p:spPr>
        <p:txBody>
          <a:bodyPr vert="horz" lIns="91440" tIns="45720" rIns="91440" bIns="45720" rtlCol="0" anchor="ctr"/>
          <a:lstStyle>
            <a:lvl1pPr algn="ctr">
              <a:defRPr sz="1100">
                <a:solidFill>
                  <a:schemeClr val="tx1">
                    <a:tint val="75000"/>
                  </a:schemeClr>
                </a:solidFill>
              </a:defRPr>
            </a:lvl1pPr>
          </a:lstStyle>
          <a:p>
            <a:pPr algn="r"/>
            <a:r>
              <a:rPr lang="en-US"/>
              <a:t>Ringa Hora  |  Power of Three Business Qual Workshop</a:t>
            </a:r>
          </a:p>
        </p:txBody>
      </p:sp>
    </p:spTree>
    <p:extLst>
      <p:ext uri="{BB962C8B-B14F-4D97-AF65-F5344CB8AC3E}">
        <p14:creationId xmlns:p14="http://schemas.microsoft.com/office/powerpoint/2010/main" val="19408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2ECEF-6235-C399-6F4E-B732113AA190}"/>
              </a:ext>
            </a:extLst>
          </p:cNvPr>
          <p:cNvSpPr>
            <a:spLocks noGrp="1"/>
          </p:cNvSpPr>
          <p:nvPr>
            <p:ph type="title"/>
          </p:nvPr>
        </p:nvSpPr>
        <p:spPr>
          <a:xfrm>
            <a:off x="415866" y="511176"/>
            <a:ext cx="11969871" cy="1382938"/>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3906085-E0CC-9A9E-3A7B-2CF1A56E9594}"/>
              </a:ext>
            </a:extLst>
          </p:cNvPr>
          <p:cNvSpPr>
            <a:spLocks noGrp="1"/>
          </p:cNvSpPr>
          <p:nvPr>
            <p:ph type="body" idx="1"/>
          </p:nvPr>
        </p:nvSpPr>
        <p:spPr>
          <a:xfrm>
            <a:off x="415866" y="2129253"/>
            <a:ext cx="11969871" cy="651849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F3505B11-2BD9-E7B8-8311-B9C2F338100C}"/>
              </a:ext>
            </a:extLst>
          </p:cNvPr>
          <p:cNvSpPr>
            <a:spLocks noGrp="1"/>
          </p:cNvSpPr>
          <p:nvPr>
            <p:ph type="ftr" sz="quarter" idx="3"/>
          </p:nvPr>
        </p:nvSpPr>
        <p:spPr>
          <a:xfrm>
            <a:off x="7837715" y="8898892"/>
            <a:ext cx="4548020" cy="511175"/>
          </a:xfrm>
          <a:prstGeom prst="rect">
            <a:avLst/>
          </a:prstGeom>
        </p:spPr>
        <p:txBody>
          <a:bodyPr vert="horz" lIns="91440" tIns="45720" rIns="91440" bIns="45720" rtlCol="0" anchor="ctr"/>
          <a:lstStyle>
            <a:lvl1pPr algn="ctr">
              <a:defRPr sz="1100">
                <a:solidFill>
                  <a:schemeClr val="tx1">
                    <a:tint val="75000"/>
                  </a:schemeClr>
                </a:solidFill>
              </a:defRPr>
            </a:lvl1pPr>
          </a:lstStyle>
          <a:p>
            <a:pPr algn="r"/>
            <a:r>
              <a:rPr lang="en-US"/>
              <a:t>Ringa Hora  |  Power of Three Business Qual Workshop</a:t>
            </a:r>
          </a:p>
        </p:txBody>
      </p:sp>
      <p:cxnSp>
        <p:nvCxnSpPr>
          <p:cNvPr id="7" name="Straight Connector 6">
            <a:extLst>
              <a:ext uri="{FF2B5EF4-FFF2-40B4-BE49-F238E27FC236}">
                <a16:creationId xmlns:a16="http://schemas.microsoft.com/office/drawing/2014/main" id="{F3786203-AF92-5C8E-933B-AA6B81EDF637}"/>
              </a:ext>
            </a:extLst>
          </p:cNvPr>
          <p:cNvCxnSpPr>
            <a:cxnSpLocks/>
          </p:cNvCxnSpPr>
          <p:nvPr userDrawn="1"/>
        </p:nvCxnSpPr>
        <p:spPr>
          <a:xfrm>
            <a:off x="415867" y="9410066"/>
            <a:ext cx="11969871"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AE43A8A-D16A-21A6-D9AA-AC83575FDCA4}"/>
              </a:ext>
            </a:extLst>
          </p:cNvPr>
          <p:cNvSpPr/>
          <p:nvPr userDrawn="1"/>
        </p:nvSpPr>
        <p:spPr>
          <a:xfrm>
            <a:off x="415865" y="257194"/>
            <a:ext cx="994179" cy="151668"/>
          </a:xfrm>
          <a:prstGeom prst="rect">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0"/>
          </a:p>
        </p:txBody>
      </p:sp>
      <p:pic>
        <p:nvPicPr>
          <p:cNvPr id="11" name="Picture 10" descr="A black background with white text&#10;&#10;Description automatically generated">
            <a:extLst>
              <a:ext uri="{FF2B5EF4-FFF2-40B4-BE49-F238E27FC236}">
                <a16:creationId xmlns:a16="http://schemas.microsoft.com/office/drawing/2014/main" id="{CDD44DC8-2C0A-1934-747B-318931117B32}"/>
              </a:ext>
            </a:extLst>
          </p:cNvPr>
          <p:cNvPicPr>
            <a:picLocks noChangeAspect="1"/>
          </p:cNvPicPr>
          <p:nvPr userDrawn="1"/>
        </p:nvPicPr>
        <p:blipFill>
          <a:blip r:embed="rId10"/>
          <a:stretch>
            <a:fillRect/>
          </a:stretch>
        </p:blipFill>
        <p:spPr>
          <a:xfrm>
            <a:off x="215862" y="8744414"/>
            <a:ext cx="1929652" cy="679911"/>
          </a:xfrm>
          <a:prstGeom prst="rect">
            <a:avLst/>
          </a:prstGeom>
        </p:spPr>
      </p:pic>
    </p:spTree>
    <p:extLst>
      <p:ext uri="{BB962C8B-B14F-4D97-AF65-F5344CB8AC3E}">
        <p14:creationId xmlns:p14="http://schemas.microsoft.com/office/powerpoint/2010/main" val="1231544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94" r:id="rId6"/>
    <p:sldLayoutId id="2147483695" r:id="rId7"/>
    <p:sldLayoutId id="2147483696" r:id="rId8"/>
  </p:sldLayoutIdLst>
  <p:hf sldNum="0" hdr="0"/>
  <p:txStyles>
    <p:titleStyle>
      <a:lvl1pPr algn="l" defTabSz="960120" rtl="0" eaLnBrk="1" latinLnBrk="0" hangingPunct="1">
        <a:lnSpc>
          <a:spcPct val="90000"/>
        </a:lnSpc>
        <a:spcBef>
          <a:spcPct val="0"/>
        </a:spcBef>
        <a:buNone/>
        <a:defRPr sz="3780" b="1" kern="1200">
          <a:solidFill>
            <a:schemeClr val="tx1"/>
          </a:solidFill>
          <a:latin typeface="+mn-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10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Courier New" panose="02070309020205020404" pitchFamily="49" charset="0"/>
        <a:buChar char="o"/>
        <a:defRPr sz="210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Wingdings" pitchFamily="2" charset="2"/>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5.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C11F51-793C-2B0A-227F-054184A6DF47}"/>
              </a:ext>
            </a:extLst>
          </p:cNvPr>
          <p:cNvSpPr>
            <a:spLocks noGrp="1"/>
          </p:cNvSpPr>
          <p:nvPr>
            <p:ph type="title"/>
          </p:nvPr>
        </p:nvSpPr>
        <p:spPr/>
        <p:txBody>
          <a:bodyPr/>
          <a:lstStyle/>
          <a:p>
            <a:r>
              <a:rPr lang="en-NZ" dirty="0"/>
              <a:t>For Your Information</a:t>
            </a:r>
          </a:p>
        </p:txBody>
      </p:sp>
      <p:sp>
        <p:nvSpPr>
          <p:cNvPr id="6" name="Content Placeholder 5">
            <a:extLst>
              <a:ext uri="{FF2B5EF4-FFF2-40B4-BE49-F238E27FC236}">
                <a16:creationId xmlns:a16="http://schemas.microsoft.com/office/drawing/2014/main" id="{14B83396-CC0F-B19C-2976-1554A5441C60}"/>
              </a:ext>
            </a:extLst>
          </p:cNvPr>
          <p:cNvSpPr>
            <a:spLocks noGrp="1"/>
          </p:cNvSpPr>
          <p:nvPr>
            <p:ph idx="1"/>
          </p:nvPr>
        </p:nvSpPr>
        <p:spPr>
          <a:xfrm>
            <a:off x="399537" y="1721038"/>
            <a:ext cx="11986198" cy="5517961"/>
          </a:xfrm>
        </p:spPr>
        <p:txBody>
          <a:bodyPr vert="horz" lIns="91440" tIns="45720" rIns="91440" bIns="45720" rtlCol="0" anchor="t">
            <a:normAutofit/>
          </a:bodyPr>
          <a:lstStyle/>
          <a:p>
            <a:r>
              <a:rPr lang="en-NZ" dirty="0">
                <a:latin typeface="Arial"/>
                <a:cs typeface="Arial"/>
              </a:rPr>
              <a:t>This is the summary of findings gathered from the Ringa Hora led Business Qualifications review event in collaboration with Ara Institute of Canterbury 4 November 2024.</a:t>
            </a:r>
          </a:p>
          <a:p>
            <a:endParaRPr lang="en-NZ" dirty="0"/>
          </a:p>
          <a:p>
            <a:r>
              <a:rPr lang="en-NZ" dirty="0"/>
              <a:t>Each business qualification within Ringa Hora’s remit has been grouped into their own workstream (disciplines).</a:t>
            </a:r>
          </a:p>
          <a:p>
            <a:endParaRPr lang="en-NZ" dirty="0"/>
          </a:p>
          <a:p>
            <a:r>
              <a:rPr lang="en-NZ" dirty="0"/>
              <a:t>Each group of slides aims to initiate conversations about:</a:t>
            </a:r>
          </a:p>
          <a:p>
            <a:pPr lvl="1"/>
            <a:r>
              <a:rPr lang="en-NZ" dirty="0"/>
              <a:t>The work that has been reviewed to date, what did the Working Group members get correct or missed the mark?</a:t>
            </a:r>
          </a:p>
          <a:p>
            <a:pPr lvl="1"/>
            <a:r>
              <a:rPr lang="en-NZ" dirty="0"/>
              <a:t>Hear unique local experiences to understand how relevant these qualifications may be or real life examples.</a:t>
            </a:r>
          </a:p>
        </p:txBody>
      </p:sp>
    </p:spTree>
    <p:extLst>
      <p:ext uri="{BB962C8B-B14F-4D97-AF65-F5344CB8AC3E}">
        <p14:creationId xmlns:p14="http://schemas.microsoft.com/office/powerpoint/2010/main" val="225663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AB474F-D870-0066-50D2-4B667FA93806}"/>
              </a:ext>
            </a:extLst>
          </p:cNvPr>
          <p:cNvGraphicFramePr>
            <a:graphicFrameLocks noGrp="1"/>
          </p:cNvGraphicFramePr>
          <p:nvPr>
            <p:extLst>
              <p:ext uri="{D42A27DB-BD31-4B8C-83A1-F6EECF244321}">
                <p14:modId xmlns:p14="http://schemas.microsoft.com/office/powerpoint/2010/main" val="1347462064"/>
              </p:ext>
            </p:extLst>
          </p:nvPr>
        </p:nvGraphicFramePr>
        <p:xfrm>
          <a:off x="412750" y="192504"/>
          <a:ext cx="12112606" cy="8997696"/>
        </p:xfrm>
        <a:graphic>
          <a:graphicData uri="http://schemas.openxmlformats.org/drawingml/2006/table">
            <a:tbl>
              <a:tblPr firstRow="1" bandRow="1">
                <a:tableStyleId>{5C22544A-7EE6-4342-B048-85BDC9FD1C3A}</a:tableStyleId>
              </a:tblPr>
              <a:tblGrid>
                <a:gridCol w="6171465">
                  <a:extLst>
                    <a:ext uri="{9D8B030D-6E8A-4147-A177-3AD203B41FA5}">
                      <a16:colId xmlns:a16="http://schemas.microsoft.com/office/drawing/2014/main" val="3554322948"/>
                    </a:ext>
                  </a:extLst>
                </a:gridCol>
                <a:gridCol w="5941141">
                  <a:extLst>
                    <a:ext uri="{9D8B030D-6E8A-4147-A177-3AD203B41FA5}">
                      <a16:colId xmlns:a16="http://schemas.microsoft.com/office/drawing/2014/main" val="1724892262"/>
                    </a:ext>
                  </a:extLst>
                </a:gridCol>
              </a:tblGrid>
              <a:tr h="1780994">
                <a:tc rowSpan="2">
                  <a:txBody>
                    <a:bodyPr/>
                    <a:lstStyle/>
                    <a:p>
                      <a:endParaRPr lang="en-NZ" sz="1500"/>
                    </a:p>
                    <a:p>
                      <a:endParaRPr lang="en-NZ" sz="1500"/>
                    </a:p>
                    <a:p>
                      <a:endParaRPr lang="en-NZ" sz="1500">
                        <a:solidFill>
                          <a:schemeClr val="tx1"/>
                        </a:solidFill>
                      </a:endParaRPr>
                    </a:p>
                    <a:p>
                      <a:endParaRPr lang="en-NZ" sz="1500">
                        <a:solidFill>
                          <a:schemeClr val="tx1"/>
                        </a:solidFill>
                      </a:endParaRPr>
                    </a:p>
                    <a:p>
                      <a:endParaRPr lang="en-NZ" sz="1500">
                        <a:solidFill>
                          <a:schemeClr val="tx1"/>
                        </a:solidFill>
                      </a:endParaRPr>
                    </a:p>
                    <a:p>
                      <a:endParaRPr lang="en-NZ" sz="1500">
                        <a:solidFill>
                          <a:schemeClr val="tx1"/>
                        </a:solidFill>
                      </a:endParaRPr>
                    </a:p>
                    <a:p>
                      <a:endParaRPr lang="en-NZ" sz="1500">
                        <a:solidFill>
                          <a:schemeClr val="tx1"/>
                        </a:solidFill>
                      </a:endParaRPr>
                    </a:p>
                    <a:p>
                      <a:endParaRPr lang="en-NZ" sz="1500">
                        <a:solidFill>
                          <a:schemeClr val="tx1"/>
                        </a:solidFill>
                      </a:endParaRPr>
                    </a:p>
                    <a:p>
                      <a:endParaRPr lang="en-NZ" sz="1500">
                        <a:solidFill>
                          <a:schemeClr val="tx1"/>
                        </a:solidFill>
                      </a:endParaRPr>
                    </a:p>
                    <a:p>
                      <a:endParaRPr lang="en-NZ" sz="1500">
                        <a:solidFill>
                          <a:schemeClr val="tx1"/>
                        </a:solidFill>
                      </a:endParaRPr>
                    </a:p>
                    <a:p>
                      <a:endParaRPr lang="en-NZ" sz="1500">
                        <a:solidFill>
                          <a:schemeClr val="tx1"/>
                        </a:solidFill>
                      </a:endParaRPr>
                    </a:p>
                    <a:p>
                      <a:r>
                        <a:rPr lang="en-NZ" sz="1500">
                          <a:solidFill>
                            <a:schemeClr val="tx1"/>
                          </a:solidFill>
                        </a:rPr>
                        <a:t>Level 5</a:t>
                      </a:r>
                    </a:p>
                  </a:txBody>
                  <a:tcPr>
                    <a:noFill/>
                  </a:tcPr>
                </a:tc>
                <a:tc>
                  <a:txBody>
                    <a:bodyPr/>
                    <a:lstStyle/>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6</a:t>
                      </a:r>
                    </a:p>
                  </a:txBody>
                  <a:tcPr>
                    <a:noFill/>
                  </a:tcPr>
                </a:tc>
                <a:extLst>
                  <a:ext uri="{0D108BD9-81ED-4DB2-BD59-A6C34878D82A}">
                    <a16:rowId xmlns:a16="http://schemas.microsoft.com/office/drawing/2014/main" val="3731184344"/>
                  </a:ext>
                </a:extLst>
              </a:tr>
              <a:tr h="1691497">
                <a:tc vMerge="1">
                  <a:txBody>
                    <a:bodyPr/>
                    <a:lstStyle/>
                    <a:p>
                      <a:endParaRPr lang="en-NZ"/>
                    </a:p>
                  </a:txBody>
                  <a:tcPr/>
                </a:tc>
                <a:tc rowSpan="2">
                  <a:txBody>
                    <a:bodyPr/>
                    <a:lstStyle/>
                    <a:p>
                      <a:r>
                        <a:rPr kumimoji="0" lang="en-NZ" sz="1500" b="1" i="0" u="sng" strike="noStrike" kern="1200" cap="none" spc="0" normalizeH="0" baseline="0" noProof="0">
                          <a:ln>
                            <a:noFill/>
                          </a:ln>
                          <a:solidFill>
                            <a:srgbClr val="000000"/>
                          </a:solidFill>
                          <a:effectLst/>
                          <a:uLnTx/>
                          <a:uFillTx/>
                          <a:latin typeface="+mn-lt"/>
                          <a:ea typeface="+mn-ea"/>
                          <a:cs typeface="+mn-cs"/>
                        </a:rPr>
                        <a:t>Outcome</a:t>
                      </a:r>
                      <a:r>
                        <a:rPr lang="en-NZ" sz="1500"/>
                        <a:t>: To equip people in New Zealand with business knowledge and skills for strategic business roles.</a:t>
                      </a:r>
                    </a:p>
                    <a:p>
                      <a:endParaRPr lang="en-NZ" sz="1500"/>
                    </a:p>
                    <a:p>
                      <a:r>
                        <a:rPr kumimoji="0" lang="en-NZ" sz="1500" b="1" i="0" u="sng" strike="noStrike" kern="1200" cap="none" spc="0" normalizeH="0" baseline="0" noProof="0">
                          <a:ln>
                            <a:noFill/>
                          </a:ln>
                          <a:solidFill>
                            <a:srgbClr val="000000"/>
                          </a:solidFill>
                          <a:effectLst/>
                          <a:uLnTx/>
                          <a:uFillTx/>
                          <a:latin typeface="+mn-lt"/>
                          <a:ea typeface="+mn-ea"/>
                          <a:cs typeface="+mn-cs"/>
                        </a:rPr>
                        <a:t>Aim</a:t>
                      </a:r>
                      <a:r>
                        <a:rPr lang="en-NZ" sz="1500"/>
                        <a:t>: Will help achieve business goals ethically and inclusively, respecting the Treaty of Waitangi and working in multicultural environments. They can also pursue further professional credentials.</a:t>
                      </a:r>
                    </a:p>
                    <a:p>
                      <a:endParaRPr lang="en-NZ" sz="1500"/>
                    </a:p>
                    <a:p>
                      <a:pPr marL="0" marR="0" lvl="0" indent="0" algn="l" defTabSz="960120" rtl="0" eaLnBrk="1" fontAlgn="auto" latinLnBrk="0" hangingPunct="1">
                        <a:lnSpc>
                          <a:spcPct val="100000"/>
                        </a:lnSpc>
                        <a:spcBef>
                          <a:spcPts val="0"/>
                        </a:spcBef>
                        <a:spcAft>
                          <a:spcPts val="0"/>
                        </a:spcAft>
                        <a:buClrTx/>
                        <a:buSzTx/>
                        <a:buFontTx/>
                        <a:buNone/>
                        <a:tabLst/>
                        <a:defRPr/>
                      </a:pPr>
                      <a:r>
                        <a:rPr kumimoji="0" lang="en-NZ" sz="1500" b="1" i="0" u="sng" strike="noStrike" kern="1200" cap="none" spc="0" normalizeH="0" baseline="0" noProof="0">
                          <a:ln>
                            <a:noFill/>
                          </a:ln>
                          <a:solidFill>
                            <a:srgbClr val="000000"/>
                          </a:solidFill>
                          <a:effectLst/>
                          <a:uLnTx/>
                          <a:uFillTx/>
                          <a:latin typeface="+mn-lt"/>
                          <a:ea typeface="+mn-ea"/>
                          <a:cs typeface="+mn-cs"/>
                        </a:rPr>
                        <a:t>Able to</a:t>
                      </a:r>
                      <a:r>
                        <a:rPr kumimoji="0" lang="en-NZ" sz="1500" b="1" i="0" u="none" strike="noStrike" kern="1200" cap="none" spc="0" normalizeH="0" baseline="0" noProof="0">
                          <a:ln>
                            <a:noFill/>
                          </a:ln>
                          <a:solidFill>
                            <a:srgbClr val="000000"/>
                          </a:solidFill>
                          <a:effectLst/>
                          <a:uLnTx/>
                          <a:uFillTx/>
                          <a:latin typeface="+mn-lt"/>
                          <a:ea typeface="+mn-ea"/>
                          <a:cs typeface="+mn-cs"/>
                        </a:rPr>
                        <a:t>:</a:t>
                      </a:r>
                    </a:p>
                    <a:p>
                      <a:pPr marL="0" marR="0" lvl="0" indent="0" algn="l" defTabSz="960120" rtl="0" eaLnBrk="1" fontAlgn="auto" latinLnBrk="0" hangingPunct="1">
                        <a:lnSpc>
                          <a:spcPct val="100000"/>
                        </a:lnSpc>
                        <a:spcBef>
                          <a:spcPts val="0"/>
                        </a:spcBef>
                        <a:spcAft>
                          <a:spcPts val="0"/>
                        </a:spcAft>
                        <a:buClrTx/>
                        <a:buSzTx/>
                        <a:buFontTx/>
                        <a:buNone/>
                        <a:tabLst/>
                        <a:defRPr/>
                      </a:pPr>
                      <a:r>
                        <a:rPr kumimoji="0" lang="en-NZ" sz="1500" b="1" i="0" u="none" strike="noStrike" kern="1200" cap="none" spc="0" normalizeH="0" baseline="0" noProof="0">
                          <a:ln>
                            <a:noFill/>
                          </a:ln>
                          <a:solidFill>
                            <a:srgbClr val="000000"/>
                          </a:solidFill>
                          <a:effectLst/>
                          <a:uLnTx/>
                          <a:uFillTx/>
                          <a:latin typeface="+mn-lt"/>
                          <a:ea typeface="+mn-ea"/>
                          <a:cs typeface="+mn-cs"/>
                        </a:rPr>
                        <a:t>Core:</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Apply business principles to develop strategic objectives and plans.</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Contribute to innovation and organizational change.</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Build and maintain strategic relationships.</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Use the Treaty of Waitangi principles in business activities.</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Follow professional and ethical practices to meet strategic goals.</a:t>
                      </a:r>
                    </a:p>
                    <a:p>
                      <a:endParaRPr kumimoji="0" lang="en-NZ" sz="1500" b="1" i="0" u="none" strike="noStrike" kern="1200" cap="none" spc="0" normalizeH="0" baseline="0" noProof="0">
                        <a:ln>
                          <a:noFill/>
                        </a:ln>
                        <a:solidFill>
                          <a:srgbClr val="000000"/>
                        </a:solidFill>
                        <a:effectLst/>
                        <a:uLnTx/>
                        <a:uFillTx/>
                        <a:latin typeface="+mn-lt"/>
                        <a:ea typeface="+mn-ea"/>
                        <a:cs typeface="+mn-cs"/>
                      </a:endParaRPr>
                    </a:p>
                    <a:p>
                      <a:r>
                        <a:rPr kumimoji="0" lang="en-NZ" sz="1500" b="1" i="0" u="none" strike="noStrike" kern="1200" cap="none" spc="0" normalizeH="0" baseline="0" noProof="0">
                          <a:ln>
                            <a:noFill/>
                          </a:ln>
                          <a:solidFill>
                            <a:srgbClr val="000000"/>
                          </a:solidFill>
                          <a:effectLst/>
                          <a:uLnTx/>
                          <a:uFillTx/>
                          <a:latin typeface="+mn-lt"/>
                          <a:ea typeface="+mn-ea"/>
                          <a:cs typeface="+mn-cs"/>
                        </a:rPr>
                        <a:t>Marketing</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Develop and justify strategic marketing plans, including competitive advantage, digital marketing, analytics, and evaluation.</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Create and implement engagement strategies with stakeholders, focusing on digital marketing, consumer behaviour, and evaluation.</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Develop and apply the entity’s strategic marketing objectives, including positioning, branding, internationalisation, and evaluation.</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Improve the entity’s strategic efficiency and effectiveness with marketing principles and processes.</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Use creativity and integrated marketing communication for effective marketing outcomes</a:t>
                      </a:r>
                    </a:p>
                  </a:txBody>
                  <a:tcPr/>
                </a:tc>
                <a:extLst>
                  <a:ext uri="{0D108BD9-81ED-4DB2-BD59-A6C34878D82A}">
                    <a16:rowId xmlns:a16="http://schemas.microsoft.com/office/drawing/2014/main" val="3528799126"/>
                  </a:ext>
                </a:extLst>
              </a:tr>
              <a:tr h="5395331">
                <a:tc>
                  <a:txBody>
                    <a:bodyPr/>
                    <a:lstStyle/>
                    <a:p>
                      <a:r>
                        <a:rPr lang="en-NZ" sz="1500" b="1" u="sng"/>
                        <a:t>Outcome</a:t>
                      </a:r>
                      <a:r>
                        <a:rPr lang="en-NZ" sz="1500" b="0" u="none"/>
                        <a:t>: Entry-level accounting roles in various types of entities.</a:t>
                      </a:r>
                      <a:endParaRPr lang="en-NZ" sz="1500" b="1" u="sng"/>
                    </a:p>
                    <a:p>
                      <a:endParaRPr lang="en-NZ" sz="1500" b="0" u="none"/>
                    </a:p>
                    <a:p>
                      <a:r>
                        <a:rPr lang="en-NZ" sz="1500" b="1" u="sng"/>
                        <a:t>Aim</a:t>
                      </a:r>
                      <a:r>
                        <a:rPr lang="en-NZ" sz="1500"/>
                        <a:t>: To help people in New Zealand gain business skills, enabling them to support businesses effectively while respecting cultural diversity and the Treaty of Waitangi. Graduates can also pursue further professional recognition.</a:t>
                      </a:r>
                    </a:p>
                    <a:p>
                      <a:endParaRPr lang="en-NZ" sz="1500"/>
                    </a:p>
                    <a:p>
                      <a:r>
                        <a:rPr lang="en-NZ" sz="1500" b="1" u="sng"/>
                        <a:t>Able to</a:t>
                      </a:r>
                      <a:r>
                        <a:rPr lang="en-NZ" sz="1500" b="1"/>
                        <a:t>:</a:t>
                      </a:r>
                    </a:p>
                    <a:p>
                      <a:r>
                        <a:rPr lang="en-NZ" sz="1500" b="1"/>
                        <a:t>Core:</a:t>
                      </a:r>
                    </a:p>
                    <a:p>
                      <a:pPr marL="285750" indent="-285750">
                        <a:buFont typeface="Arial" panose="020B0604020202020204" pitchFamily="34" charset="0"/>
                        <a:buChar char="•"/>
                      </a:pPr>
                      <a:r>
                        <a:rPr lang="en-NZ" sz="1500" b="0"/>
                        <a:t>Analyse business factors for decision-making.</a:t>
                      </a:r>
                    </a:p>
                    <a:p>
                      <a:pPr marL="285750" indent="-285750">
                        <a:buFont typeface="Arial" panose="020B0604020202020204" pitchFamily="34" charset="0"/>
                        <a:buChar char="•"/>
                      </a:pPr>
                      <a:r>
                        <a:rPr lang="en-NZ" sz="1500" b="0"/>
                        <a:t>Use business knowledge for innovation and change.</a:t>
                      </a:r>
                    </a:p>
                    <a:p>
                      <a:pPr marL="285750" indent="-285750">
                        <a:buFont typeface="Arial" panose="020B0604020202020204" pitchFamily="34" charset="0"/>
                        <a:buChar char="•"/>
                      </a:pPr>
                      <a:r>
                        <a:rPr lang="en-NZ" sz="1500" b="0"/>
                        <a:t>Build relationships with stakeholders.</a:t>
                      </a:r>
                    </a:p>
                    <a:p>
                      <a:pPr marL="285750" indent="-285750">
                        <a:buFont typeface="Arial" panose="020B0604020202020204" pitchFamily="34" charset="0"/>
                        <a:buChar char="•"/>
                      </a:pPr>
                      <a:r>
                        <a:rPr lang="en-NZ" sz="1500" b="0"/>
                        <a:t>Apply Treaty of Waitangi principles in business.</a:t>
                      </a:r>
                    </a:p>
                    <a:p>
                      <a:pPr marL="285750" indent="-285750">
                        <a:buFont typeface="Arial" panose="020B0604020202020204" pitchFamily="34" charset="0"/>
                        <a:buChar char="•"/>
                      </a:pPr>
                      <a:r>
                        <a:rPr lang="en-NZ" sz="1500" b="0"/>
                        <a:t>Follow professional and ethical practices.</a:t>
                      </a:r>
                    </a:p>
                    <a:p>
                      <a:pPr marL="0" indent="0">
                        <a:buFont typeface="Arial" panose="020B0604020202020204" pitchFamily="34" charset="0"/>
                        <a:buNone/>
                      </a:pPr>
                      <a:endParaRPr lang="en-NZ" sz="1500" b="0"/>
                    </a:p>
                    <a:p>
                      <a:r>
                        <a:rPr lang="en-NZ" sz="1500" b="1"/>
                        <a:t>Marketing:</a:t>
                      </a:r>
                      <a:endParaRPr lang="en-NZ" sz="1500" b="1" kern="1200">
                        <a:solidFill>
                          <a:schemeClr val="dk1"/>
                        </a:solidFill>
                        <a:latin typeface="+mn-lt"/>
                        <a:ea typeface="+mn-ea"/>
                        <a:cs typeface="+mn-cs"/>
                      </a:endParaRPr>
                    </a:p>
                    <a:p>
                      <a:pPr marL="285750" indent="-285750">
                        <a:buFont typeface="Arial" panose="020B0604020202020204" pitchFamily="34" charset="0"/>
                        <a:buChar char="•"/>
                      </a:pPr>
                      <a:r>
                        <a:rPr lang="en-NZ" sz="1500" b="0" kern="1200">
                          <a:solidFill>
                            <a:schemeClr val="dk1"/>
                          </a:solidFill>
                          <a:latin typeface="+mn-lt"/>
                          <a:ea typeface="+mn-ea"/>
                          <a:cs typeface="+mn-cs"/>
                        </a:rPr>
                        <a:t>Apply fundamental marketing principles</a:t>
                      </a:r>
                      <a:endParaRPr lang="en-NZ" sz="1500" b="0"/>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Marketing techniques and strategies</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Conduct market research:</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Use technology and platforms to engage with customers or consumers</a:t>
                      </a:r>
                    </a:p>
                    <a:p>
                      <a:pPr marL="285750" indent="-285750" algn="l" defTabSz="960120" rtl="0" eaLnBrk="1" latinLnBrk="0" hangingPunct="1">
                        <a:buFont typeface="Arial" panose="020B0604020202020204" pitchFamily="34" charset="0"/>
                        <a:buChar char="•"/>
                      </a:pPr>
                      <a:r>
                        <a:rPr lang="en-NZ" sz="1500" b="0" kern="1200">
                          <a:solidFill>
                            <a:schemeClr val="dk1"/>
                          </a:solidFill>
                          <a:latin typeface="+mn-lt"/>
                          <a:ea typeface="+mn-ea"/>
                          <a:cs typeface="+mn-cs"/>
                        </a:rPr>
                        <a:t>Develop a marketing plan advising management on existing and emerging marketing Issues</a:t>
                      </a:r>
                    </a:p>
                  </a:txBody>
                  <a:tcPr/>
                </a:tc>
                <a:tc vMerge="1">
                  <a:txBody>
                    <a:bodyPr/>
                    <a:lstStyle/>
                    <a:p>
                      <a:endParaRPr lang="en-NZ"/>
                    </a:p>
                  </a:txBody>
                  <a:tcPr/>
                </a:tc>
                <a:extLst>
                  <a:ext uri="{0D108BD9-81ED-4DB2-BD59-A6C34878D82A}">
                    <a16:rowId xmlns:a16="http://schemas.microsoft.com/office/drawing/2014/main" val="298496815"/>
                  </a:ext>
                </a:extLst>
              </a:tr>
            </a:tbl>
          </a:graphicData>
        </a:graphic>
      </p:graphicFrame>
      <p:sp>
        <p:nvSpPr>
          <p:cNvPr id="6" name="TextBox 5">
            <a:extLst>
              <a:ext uri="{FF2B5EF4-FFF2-40B4-BE49-F238E27FC236}">
                <a16:creationId xmlns:a16="http://schemas.microsoft.com/office/drawing/2014/main" id="{A8594823-7E4F-9E2D-94B6-E55DEF730D28}"/>
              </a:ext>
            </a:extLst>
          </p:cNvPr>
          <p:cNvSpPr txBox="1"/>
          <p:nvPr/>
        </p:nvSpPr>
        <p:spPr>
          <a:xfrm>
            <a:off x="276244" y="421072"/>
            <a:ext cx="6445397" cy="1605568"/>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SUMMARY</a:t>
            </a:r>
          </a:p>
          <a:p>
            <a:r>
              <a:rPr lang="en-US" sz="2400">
                <a:latin typeface="Arial Black"/>
                <a:cs typeface="Arial Black" panose="020B0604020202020204" pitchFamily="34" charset="0"/>
              </a:rPr>
              <a:t>MARKETING</a:t>
            </a:r>
          </a:p>
          <a:p>
            <a:endParaRPr lang="en-US" sz="1400">
              <a:latin typeface="Arial" panose="020B0604020202020204" pitchFamily="34" charset="0"/>
              <a:cs typeface="Arial" panose="020B0604020202020204" pitchFamily="34" charset="0"/>
            </a:endParaRPr>
          </a:p>
          <a:p>
            <a:r>
              <a:rPr lang="en-US" sz="1200">
                <a:latin typeface="Arial"/>
                <a:cs typeface="Arial"/>
              </a:rPr>
              <a:t>High-level summary of the vocational qualifications that provide an alternative pathway into the Marketing profession. Transferable into a variety of entities e.g. corporate, community/voluntary, Limited liability company, etc.</a:t>
            </a:r>
          </a:p>
        </p:txBody>
      </p:sp>
    </p:spTree>
    <p:extLst>
      <p:ext uri="{BB962C8B-B14F-4D97-AF65-F5344CB8AC3E}">
        <p14:creationId xmlns:p14="http://schemas.microsoft.com/office/powerpoint/2010/main" val="183929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6104E-10BC-57F6-A010-D214E1F9335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AA0166-0B78-921F-BC28-788B5AB2A99A}"/>
              </a:ext>
            </a:extLst>
          </p:cNvPr>
          <p:cNvSpPr txBox="1"/>
          <p:nvPr/>
        </p:nvSpPr>
        <p:spPr>
          <a:xfrm>
            <a:off x="336591" y="552817"/>
            <a:ext cx="7942436" cy="1051570"/>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EXERCISE 1 – RELEVANCE</a:t>
            </a:r>
          </a:p>
          <a:p>
            <a:r>
              <a:rPr lang="en-US" sz="2400">
                <a:latin typeface="Arial Black"/>
                <a:cs typeface="Arial Black" panose="020B0604020202020204" pitchFamily="34" charset="0"/>
              </a:rPr>
              <a:t>Imagine building the future workforce</a:t>
            </a:r>
          </a:p>
          <a:p>
            <a:r>
              <a:rPr lang="en-US" sz="1400">
                <a:latin typeface="Arial"/>
                <a:cs typeface="Arial"/>
              </a:rPr>
              <a:t>Based on the summary, have we gotten this right? Or are we still missing things?</a:t>
            </a:r>
            <a:endParaRPr lang="en-US"/>
          </a:p>
        </p:txBody>
      </p:sp>
      <p:sp>
        <p:nvSpPr>
          <p:cNvPr id="8" name="TextBox 7">
            <a:extLst>
              <a:ext uri="{FF2B5EF4-FFF2-40B4-BE49-F238E27FC236}">
                <a16:creationId xmlns:a16="http://schemas.microsoft.com/office/drawing/2014/main" id="{A797E5F9-9C3F-93E1-AB6D-6A214475A82E}"/>
              </a:ext>
            </a:extLst>
          </p:cNvPr>
          <p:cNvSpPr txBox="1"/>
          <p:nvPr/>
        </p:nvSpPr>
        <p:spPr>
          <a:xfrm rot="16200000">
            <a:off x="-2402144" y="4808750"/>
            <a:ext cx="6400800" cy="1200329"/>
          </a:xfrm>
          <a:prstGeom prst="rect">
            <a:avLst/>
          </a:prstGeom>
          <a:noFill/>
        </p:spPr>
        <p:txBody>
          <a:bodyPr wrap="square" lIns="91440" tIns="45720" rIns="91440" bIns="45720" anchor="t">
            <a:spAutoFit/>
          </a:bodyPr>
          <a:lstStyle/>
          <a:p>
            <a:pPr algn="ctr"/>
            <a:r>
              <a:rPr lang="en-US" sz="3600" spc="600">
                <a:latin typeface="Arial Black"/>
              </a:rPr>
              <a:t>RELEVANT</a:t>
            </a:r>
            <a:endParaRPr lang="en-US"/>
          </a:p>
          <a:p>
            <a:pPr algn="ctr"/>
            <a:r>
              <a:rPr lang="en-US">
                <a:latin typeface="Arial"/>
                <a:cs typeface="Arial"/>
              </a:rPr>
              <a:t>Which capabilities stand out to you and why? Would you hire or upskill your staff with one or all qualifications?</a:t>
            </a:r>
            <a:endParaRPr lang="en-US"/>
          </a:p>
        </p:txBody>
      </p:sp>
      <p:sp>
        <p:nvSpPr>
          <p:cNvPr id="9" name="TextBox 8">
            <a:extLst>
              <a:ext uri="{FF2B5EF4-FFF2-40B4-BE49-F238E27FC236}">
                <a16:creationId xmlns:a16="http://schemas.microsoft.com/office/drawing/2014/main" id="{248B1864-4702-FF90-521A-72134CE24738}"/>
              </a:ext>
            </a:extLst>
          </p:cNvPr>
          <p:cNvSpPr txBox="1"/>
          <p:nvPr/>
        </p:nvSpPr>
        <p:spPr>
          <a:xfrm rot="5400000">
            <a:off x="8500435" y="4777972"/>
            <a:ext cx="6944264" cy="1261884"/>
          </a:xfrm>
          <a:prstGeom prst="rect">
            <a:avLst/>
          </a:prstGeom>
          <a:noFill/>
        </p:spPr>
        <p:txBody>
          <a:bodyPr wrap="square" lIns="91440" tIns="45720" rIns="91440" bIns="45720" anchor="t">
            <a:spAutoFit/>
          </a:bodyPr>
          <a:lstStyle/>
          <a:p>
            <a:pPr algn="ctr"/>
            <a:r>
              <a:rPr lang="en-US" sz="3600" spc="600">
                <a:latin typeface="Arial Black"/>
                <a:cs typeface="Arial Black" panose="020B0604020202020204" pitchFamily="34" charset="0"/>
              </a:rPr>
              <a:t>NOT YET</a:t>
            </a:r>
          </a:p>
          <a:p>
            <a:pPr algn="ctr"/>
            <a:r>
              <a:rPr lang="en-US" sz="2000">
                <a:latin typeface="Arial"/>
                <a:cs typeface="Arial"/>
              </a:rPr>
              <a:t>These capabilities are missing, unclear, or doesn’t apply to my region or entity?</a:t>
            </a:r>
            <a:endParaRPr lang="en-US" sz="2000" spc="600">
              <a:latin typeface="Arial"/>
              <a:cs typeface="Arial"/>
            </a:endParaRPr>
          </a:p>
        </p:txBody>
      </p:sp>
      <p:cxnSp>
        <p:nvCxnSpPr>
          <p:cNvPr id="2" name="Straight Connector 1">
            <a:extLst>
              <a:ext uri="{FF2B5EF4-FFF2-40B4-BE49-F238E27FC236}">
                <a16:creationId xmlns:a16="http://schemas.microsoft.com/office/drawing/2014/main" id="{AFB22414-9B69-1374-84ED-0D3289CECFD0}"/>
              </a:ext>
            </a:extLst>
          </p:cNvPr>
          <p:cNvCxnSpPr>
            <a:cxnSpLocks/>
          </p:cNvCxnSpPr>
          <p:nvPr/>
        </p:nvCxnSpPr>
        <p:spPr>
          <a:xfrm>
            <a:off x="6400800" y="1897811"/>
            <a:ext cx="0" cy="667684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5DBB326-9820-D010-F624-F91558D862E2}"/>
              </a:ext>
            </a:extLst>
          </p:cNvPr>
          <p:cNvSpPr txBox="1"/>
          <p:nvPr/>
        </p:nvSpPr>
        <p:spPr>
          <a:xfrm>
            <a:off x="1625600" y="2208514"/>
            <a:ext cx="4571999" cy="5078313"/>
          </a:xfrm>
          <a:prstGeom prst="rect">
            <a:avLst/>
          </a:prstGeom>
          <a:noFill/>
        </p:spPr>
        <p:txBody>
          <a:bodyPr wrap="square" rtlCol="0">
            <a:spAutoFit/>
          </a:bodyPr>
          <a:lstStyle/>
          <a:p>
            <a:r>
              <a:rPr lang="en-NZ" dirty="0"/>
              <a:t>Storytelling</a:t>
            </a:r>
          </a:p>
          <a:p>
            <a:pPr marL="285750" indent="-285750">
              <a:buFontTx/>
              <a:buChar char="-"/>
            </a:pPr>
            <a:r>
              <a:rPr lang="en-NZ" dirty="0"/>
              <a:t>As we can’t always compete on price need to focus on value positioning</a:t>
            </a:r>
          </a:p>
          <a:p>
            <a:pPr marL="285750" indent="-285750">
              <a:buFontTx/>
              <a:buChar char="-"/>
            </a:pPr>
            <a:endParaRPr lang="en-NZ" dirty="0"/>
          </a:p>
          <a:p>
            <a:r>
              <a:rPr lang="en-NZ" dirty="0"/>
              <a:t>Trends vs. issues</a:t>
            </a:r>
          </a:p>
          <a:p>
            <a:endParaRPr lang="en-NZ" dirty="0"/>
          </a:p>
          <a:p>
            <a:r>
              <a:rPr lang="en-NZ" dirty="0"/>
              <a:t>Results vs. outcomes</a:t>
            </a:r>
          </a:p>
          <a:p>
            <a:pPr marL="285750" indent="-285750">
              <a:buFontTx/>
              <a:buChar char="-"/>
            </a:pPr>
            <a:r>
              <a:rPr lang="en-NZ" dirty="0"/>
              <a:t>Interpreting their marketing results</a:t>
            </a:r>
          </a:p>
          <a:p>
            <a:endParaRPr lang="en-NZ" dirty="0"/>
          </a:p>
          <a:p>
            <a:r>
              <a:rPr lang="en-NZ" dirty="0"/>
              <a:t>Ethics</a:t>
            </a:r>
          </a:p>
          <a:p>
            <a:pPr marL="285750" indent="-285750">
              <a:buFontTx/>
              <a:buChar char="-"/>
            </a:pPr>
            <a:r>
              <a:rPr lang="en-NZ" dirty="0"/>
              <a:t>Privacy around data and handling of customer information</a:t>
            </a:r>
          </a:p>
          <a:p>
            <a:endParaRPr lang="en-NZ" dirty="0"/>
          </a:p>
          <a:p>
            <a:r>
              <a:rPr lang="en-NZ" dirty="0"/>
              <a:t>Micro-credentials</a:t>
            </a:r>
          </a:p>
          <a:p>
            <a:r>
              <a:rPr lang="en-NZ" dirty="0"/>
              <a:t>- In Selwyn District we are the fastest growing population in NZ, large youth &amp; older population in need of district training</a:t>
            </a:r>
          </a:p>
          <a:p>
            <a:pPr marL="285750" indent="-285750">
              <a:buFontTx/>
              <a:buChar char="-"/>
            </a:pPr>
            <a:endParaRPr lang="en-NZ" dirty="0"/>
          </a:p>
        </p:txBody>
      </p:sp>
    </p:spTree>
    <p:extLst>
      <p:ext uri="{BB962C8B-B14F-4D97-AF65-F5344CB8AC3E}">
        <p14:creationId xmlns:p14="http://schemas.microsoft.com/office/powerpoint/2010/main" val="330195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594823-7E4F-9E2D-94B6-E55DEF730D28}"/>
              </a:ext>
            </a:extLst>
          </p:cNvPr>
          <p:cNvSpPr txBox="1"/>
          <p:nvPr/>
        </p:nvSpPr>
        <p:spPr>
          <a:xfrm>
            <a:off x="276244" y="421072"/>
            <a:ext cx="10584261" cy="1420902"/>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SUMMARY</a:t>
            </a:r>
          </a:p>
          <a:p>
            <a:r>
              <a:rPr lang="mi-NZ" sz="2400">
                <a:latin typeface="Arial Black"/>
                <a:cs typeface="Arial Black" panose="020B0604020202020204" pitchFamily="34" charset="0"/>
              </a:rPr>
              <a:t>MĀORI BUSINESS AND MANAGEMENT</a:t>
            </a:r>
            <a:endParaRPr lang="en-US" sz="2400">
              <a:latin typeface="Arial Black"/>
              <a:cs typeface="Arial Black" panose="020B0604020202020204" pitchFamily="34" charset="0"/>
            </a:endParaRPr>
          </a:p>
          <a:p>
            <a:endParaRPr lang="en-US" sz="1400">
              <a:latin typeface="Arial" panose="020B0604020202020204" pitchFamily="34" charset="0"/>
              <a:cs typeface="Arial" panose="020B0604020202020204" pitchFamily="34" charset="0"/>
            </a:endParaRPr>
          </a:p>
          <a:p>
            <a:r>
              <a:rPr lang="en-US" sz="1200">
                <a:latin typeface="Arial"/>
                <a:cs typeface="Arial"/>
              </a:rPr>
              <a:t>This discipline </a:t>
            </a:r>
            <a:r>
              <a:rPr lang="mi-NZ" sz="1200" err="1">
                <a:latin typeface="Arial"/>
                <a:cs typeface="Arial"/>
              </a:rPr>
              <a:t>aims</a:t>
            </a:r>
            <a:r>
              <a:rPr lang="mi-NZ" sz="1200">
                <a:latin typeface="Arial"/>
                <a:cs typeface="Arial"/>
              </a:rPr>
              <a:t> to understand </a:t>
            </a:r>
            <a:r>
              <a:rPr lang="mi-NZ" sz="1200" err="1">
                <a:latin typeface="Arial"/>
                <a:cs typeface="Arial"/>
              </a:rPr>
              <a:t>how</a:t>
            </a:r>
            <a:r>
              <a:rPr lang="mi-NZ" sz="1200">
                <a:latin typeface="Arial"/>
                <a:cs typeface="Arial"/>
              </a:rPr>
              <a:t> best to support Māori </a:t>
            </a:r>
            <a:r>
              <a:rPr lang="mi-NZ" sz="1200" err="1">
                <a:latin typeface="Arial"/>
                <a:cs typeface="Arial"/>
              </a:rPr>
              <a:t>clients</a:t>
            </a:r>
            <a:r>
              <a:rPr lang="mi-NZ" sz="1200">
                <a:latin typeface="Arial"/>
                <a:cs typeface="Arial"/>
              </a:rPr>
              <a:t>, </a:t>
            </a:r>
            <a:r>
              <a:rPr lang="mi-NZ" sz="1200" err="1">
                <a:latin typeface="Arial"/>
                <a:cs typeface="Arial"/>
              </a:rPr>
              <a:t>colleagues</a:t>
            </a:r>
            <a:r>
              <a:rPr lang="mi-NZ" sz="1200">
                <a:latin typeface="Arial"/>
                <a:cs typeface="Arial"/>
              </a:rPr>
              <a:t>, and </a:t>
            </a:r>
            <a:r>
              <a:rPr lang="mi-NZ" sz="1200" err="1">
                <a:latin typeface="Arial"/>
                <a:cs typeface="Arial"/>
              </a:rPr>
              <a:t>wider</a:t>
            </a:r>
            <a:r>
              <a:rPr lang="mi-NZ" sz="1200">
                <a:latin typeface="Arial"/>
                <a:cs typeface="Arial"/>
              </a:rPr>
              <a:t> </a:t>
            </a:r>
            <a:r>
              <a:rPr lang="mi-NZ" sz="1200" err="1">
                <a:latin typeface="Arial"/>
                <a:cs typeface="Arial"/>
              </a:rPr>
              <a:t>business</a:t>
            </a:r>
            <a:r>
              <a:rPr lang="mi-NZ" sz="1200">
                <a:latin typeface="Arial"/>
                <a:cs typeface="Arial"/>
              </a:rPr>
              <a:t> </a:t>
            </a:r>
            <a:r>
              <a:rPr lang="mi-NZ" sz="1200" err="1">
                <a:latin typeface="Arial"/>
                <a:cs typeface="Arial"/>
              </a:rPr>
              <a:t>community</a:t>
            </a:r>
            <a:r>
              <a:rPr lang="mi-NZ" sz="1200">
                <a:latin typeface="Arial"/>
                <a:cs typeface="Arial"/>
              </a:rPr>
              <a:t>. </a:t>
            </a:r>
            <a:r>
              <a:rPr lang="mi-NZ" sz="1200" err="1">
                <a:latin typeface="Arial"/>
                <a:cs typeface="Arial"/>
              </a:rPr>
              <a:t>This</a:t>
            </a:r>
            <a:r>
              <a:rPr lang="mi-NZ" sz="1200">
                <a:latin typeface="Arial"/>
                <a:cs typeface="Arial"/>
              </a:rPr>
              <a:t> </a:t>
            </a:r>
            <a:r>
              <a:rPr lang="mi-NZ" sz="1200" err="1">
                <a:latin typeface="Arial"/>
                <a:cs typeface="Arial"/>
              </a:rPr>
              <a:t>is</a:t>
            </a:r>
            <a:r>
              <a:rPr lang="mi-NZ" sz="1200">
                <a:latin typeface="Arial"/>
                <a:cs typeface="Arial"/>
              </a:rPr>
              <a:t> </a:t>
            </a:r>
            <a:r>
              <a:rPr lang="en-NZ" sz="1200">
                <a:latin typeface="Arial"/>
                <a:cs typeface="Arial"/>
              </a:rPr>
              <a:t>what we have gathered as top of mind for Maori business and management</a:t>
            </a:r>
            <a:endParaRPr lang="en-US" sz="1200">
              <a:latin typeface="Arial"/>
              <a:cs typeface="Arial"/>
            </a:endParaRPr>
          </a:p>
        </p:txBody>
      </p:sp>
      <p:graphicFrame>
        <p:nvGraphicFramePr>
          <p:cNvPr id="3" name="Table 2">
            <a:extLst>
              <a:ext uri="{FF2B5EF4-FFF2-40B4-BE49-F238E27FC236}">
                <a16:creationId xmlns:a16="http://schemas.microsoft.com/office/drawing/2014/main" id="{F4D36FAB-EA70-AFC4-58A1-A43A5B974C3E}"/>
              </a:ext>
            </a:extLst>
          </p:cNvPr>
          <p:cNvGraphicFramePr>
            <a:graphicFrameLocks noGrp="1"/>
          </p:cNvGraphicFramePr>
          <p:nvPr>
            <p:extLst>
              <p:ext uri="{D42A27DB-BD31-4B8C-83A1-F6EECF244321}">
                <p14:modId xmlns:p14="http://schemas.microsoft.com/office/powerpoint/2010/main" val="465006563"/>
              </p:ext>
            </p:extLst>
          </p:nvPr>
        </p:nvGraphicFramePr>
        <p:xfrm>
          <a:off x="152400" y="1828800"/>
          <a:ext cx="12496800" cy="7528560"/>
        </p:xfrm>
        <a:graphic>
          <a:graphicData uri="http://schemas.openxmlformats.org/drawingml/2006/table">
            <a:tbl>
              <a:tblPr firstRow="1" bandRow="1">
                <a:tableStyleId>{5C22544A-7EE6-4342-B048-85BDC9FD1C3A}</a:tableStyleId>
              </a:tblPr>
              <a:tblGrid>
                <a:gridCol w="2279512">
                  <a:extLst>
                    <a:ext uri="{9D8B030D-6E8A-4147-A177-3AD203B41FA5}">
                      <a16:colId xmlns:a16="http://schemas.microsoft.com/office/drawing/2014/main" val="321376339"/>
                    </a:ext>
                  </a:extLst>
                </a:gridCol>
                <a:gridCol w="2554322">
                  <a:extLst>
                    <a:ext uri="{9D8B030D-6E8A-4147-A177-3AD203B41FA5}">
                      <a16:colId xmlns:a16="http://schemas.microsoft.com/office/drawing/2014/main" val="222207103"/>
                    </a:ext>
                  </a:extLst>
                </a:gridCol>
                <a:gridCol w="2554322">
                  <a:extLst>
                    <a:ext uri="{9D8B030D-6E8A-4147-A177-3AD203B41FA5}">
                      <a16:colId xmlns:a16="http://schemas.microsoft.com/office/drawing/2014/main" val="1340538743"/>
                    </a:ext>
                  </a:extLst>
                </a:gridCol>
                <a:gridCol w="2554322">
                  <a:extLst>
                    <a:ext uri="{9D8B030D-6E8A-4147-A177-3AD203B41FA5}">
                      <a16:colId xmlns:a16="http://schemas.microsoft.com/office/drawing/2014/main" val="2684321293"/>
                    </a:ext>
                  </a:extLst>
                </a:gridCol>
                <a:gridCol w="2554322">
                  <a:extLst>
                    <a:ext uri="{9D8B030D-6E8A-4147-A177-3AD203B41FA5}">
                      <a16:colId xmlns:a16="http://schemas.microsoft.com/office/drawing/2014/main" val="1092359635"/>
                    </a:ext>
                  </a:extLst>
                </a:gridCol>
              </a:tblGrid>
              <a:tr h="7194847">
                <a:tc>
                  <a:txBody>
                    <a:bodyPr/>
                    <a:lstStyle/>
                    <a:p>
                      <a:r>
                        <a:rPr lang="en-NZ" sz="1600" b="1"/>
                        <a:t>Intellectual Property and Legal Considerations</a:t>
                      </a:r>
                      <a:r>
                        <a:rPr lang="en-NZ" sz="1600" b="0"/>
                        <a:t>​</a:t>
                      </a:r>
                    </a:p>
                    <a:p>
                      <a:endParaRPr lang="en-NZ" sz="1600" b="0"/>
                    </a:p>
                    <a:p>
                      <a:pPr marL="342900" indent="-342900">
                        <a:buFont typeface="Arial" panose="020B0604020202020204" pitchFamily="34" charset="0"/>
                        <a:buChar char="•"/>
                      </a:pPr>
                      <a:r>
                        <a:rPr lang="en-NZ" sz="1600" b="0"/>
                        <a:t>IP: Protecting intellectual property rights.​</a:t>
                      </a:r>
                    </a:p>
                    <a:p>
                      <a:pPr marL="342900" indent="-342900">
                        <a:buFont typeface="Arial" panose="020B0604020202020204" pitchFamily="34" charset="0"/>
                        <a:buChar char="•"/>
                      </a:pPr>
                      <a:r>
                        <a:rPr lang="en-NZ" sz="1600" b="0"/>
                        <a:t>Remove barriers – understand prohibitors for Māori: Identifying and overcoming obstacles.​</a:t>
                      </a:r>
                    </a:p>
                    <a:p>
                      <a:endParaRPr lang="en-NZ" sz="1600" b="0"/>
                    </a:p>
                    <a:p>
                      <a:endParaRPr lang="en-NZ" sz="1600" b="0"/>
                    </a:p>
                  </a:txBody>
                  <a:tcPr/>
                </a:tc>
                <a:tc>
                  <a:txBody>
                    <a:bodyPr/>
                    <a:lstStyle/>
                    <a:p>
                      <a:r>
                        <a:rPr lang="en-NZ" sz="1600" b="1"/>
                        <a:t>Wealth and Sustainability</a:t>
                      </a:r>
                      <a:r>
                        <a:rPr lang="en-NZ" sz="1600" b="0"/>
                        <a:t>​</a:t>
                      </a:r>
                    </a:p>
                    <a:p>
                      <a:endParaRPr lang="en-NZ" sz="1600" b="0"/>
                    </a:p>
                    <a:p>
                      <a:pPr marL="342900" indent="-342900">
                        <a:buFont typeface="Arial" panose="020B0604020202020204" pitchFamily="34" charset="0"/>
                        <a:buChar char="•"/>
                      </a:pPr>
                      <a:r>
                        <a:rPr lang="en-NZ" sz="1600" b="0"/>
                        <a:t>Inter-generational wealth: Building and maintaining family wealth.​</a:t>
                      </a:r>
                    </a:p>
                    <a:p>
                      <a:pPr marL="342900" indent="-342900">
                        <a:buFont typeface="Arial" panose="020B0604020202020204" pitchFamily="34" charset="0"/>
                        <a:buChar char="•"/>
                      </a:pPr>
                      <a:r>
                        <a:rPr lang="en-NZ" sz="1600" b="0"/>
                        <a:t>Sustainability, </a:t>
                      </a:r>
                      <a:r>
                        <a:rPr lang="en-NZ" sz="1600" b="0" err="1"/>
                        <a:t>kaitiakitanga</a:t>
                      </a:r>
                      <a:r>
                        <a:rPr lang="en-NZ" sz="1600" b="0"/>
                        <a:t>, environment: Practicing environmental stewardship.​</a:t>
                      </a:r>
                    </a:p>
                    <a:p>
                      <a:pPr marL="342900" indent="-342900">
                        <a:buFont typeface="Arial" panose="020B0604020202020204" pitchFamily="34" charset="0"/>
                        <a:buChar char="•"/>
                      </a:pPr>
                      <a:r>
                        <a:rPr lang="en-NZ" sz="1600" b="0"/>
                        <a:t>Empowering collective: Strengthening community through shared resources.​</a:t>
                      </a:r>
                    </a:p>
                    <a:p>
                      <a:pPr marL="342900" indent="-342900">
                        <a:buFont typeface="Arial" panose="020B0604020202020204" pitchFamily="34" charset="0"/>
                        <a:buChar char="•"/>
                      </a:pPr>
                      <a:r>
                        <a:rPr lang="en-NZ" sz="1600" b="0"/>
                        <a:t>Taranaki </a:t>
                      </a:r>
                      <a:r>
                        <a:rPr lang="en-NZ" sz="1600" b="0" err="1"/>
                        <a:t>pov</a:t>
                      </a:r>
                      <a:r>
                        <a:rPr lang="en-NZ" sz="1600" b="0"/>
                        <a:t>: good partner with iwi, hapu, and non-Māori community: Fostering inclusive partnerships.​</a:t>
                      </a:r>
                    </a:p>
                  </a:txBody>
                  <a:tcPr>
                    <a:solidFill>
                      <a:schemeClr val="accent5"/>
                    </a:solidFill>
                  </a:tcPr>
                </a:tc>
                <a:tc>
                  <a:txBody>
                    <a:bodyPr/>
                    <a:lstStyle/>
                    <a:p>
                      <a:r>
                        <a:rPr lang="en-NZ" sz="1400" b="1"/>
                        <a:t>Cultural and Indigenous Considerations</a:t>
                      </a:r>
                      <a:r>
                        <a:rPr lang="en-NZ" sz="1200" b="0"/>
                        <a:t>​</a:t>
                      </a:r>
                    </a:p>
                    <a:p>
                      <a:endParaRPr lang="en-NZ" sz="1200" b="0"/>
                    </a:p>
                    <a:p>
                      <a:pPr marL="342900" indent="-342900">
                        <a:buFont typeface="Arial" panose="020B0604020202020204" pitchFamily="34" charset="0"/>
                        <a:buChar char="•"/>
                      </a:pPr>
                      <a:r>
                        <a:rPr lang="en-NZ" sz="1200" b="0"/>
                        <a:t>How Māori contribute to the economy and iwi: Understanding Māori economic impact.​</a:t>
                      </a:r>
                    </a:p>
                    <a:p>
                      <a:pPr marL="342900" indent="-342900">
                        <a:buFont typeface="Arial" panose="020B0604020202020204" pitchFamily="34" charset="0"/>
                        <a:buChar char="•"/>
                      </a:pPr>
                      <a:r>
                        <a:rPr lang="en-NZ" sz="1200" b="0"/>
                        <a:t>Barrier to sell indigenous food: Navigating challenges in indigenous food markets.​</a:t>
                      </a:r>
                    </a:p>
                    <a:p>
                      <a:pPr marL="342900" indent="-342900">
                        <a:buFont typeface="Arial" panose="020B0604020202020204" pitchFamily="34" charset="0"/>
                        <a:buChar char="•"/>
                      </a:pPr>
                      <a:r>
                        <a:rPr lang="en-NZ" sz="1200" b="0"/>
                        <a:t>What can be commercialised without losing </a:t>
                      </a:r>
                      <a:r>
                        <a:rPr lang="en-NZ" sz="1200" b="0" err="1"/>
                        <a:t>tapu</a:t>
                      </a:r>
                      <a:r>
                        <a:rPr lang="en-NZ" sz="1200" b="0"/>
                        <a:t>/mana: Balancing commercialisation with cultural integrity.​</a:t>
                      </a:r>
                    </a:p>
                    <a:p>
                      <a:pPr marL="342900" indent="-342900">
                        <a:buFont typeface="Arial" panose="020B0604020202020204" pitchFamily="34" charset="0"/>
                        <a:buChar char="•"/>
                      </a:pPr>
                      <a:r>
                        <a:rPr lang="en-NZ" sz="1200" b="0"/>
                        <a:t>WAI 262 what is it?: Knowledge of indigenous intellectual property rights.​</a:t>
                      </a:r>
                    </a:p>
                    <a:p>
                      <a:pPr marL="342900" indent="-342900">
                        <a:buFont typeface="Arial" panose="020B0604020202020204" pitchFamily="34" charset="0"/>
                        <a:buChar char="•"/>
                      </a:pPr>
                      <a:r>
                        <a:rPr lang="en-NZ" sz="1200" b="0"/>
                        <a:t>Te </a:t>
                      </a:r>
                      <a:r>
                        <a:rPr lang="en-NZ" sz="1200" b="0" err="1"/>
                        <a:t>Tiriti</a:t>
                      </a:r>
                      <a:r>
                        <a:rPr lang="en-NZ" sz="1200" b="0"/>
                        <a:t> in practice: Applying the Treaty of Waitangi principles.​</a:t>
                      </a:r>
                    </a:p>
                    <a:p>
                      <a:pPr marL="342900" indent="-342900">
                        <a:buFont typeface="Arial" panose="020B0604020202020204" pitchFamily="34" charset="0"/>
                        <a:buChar char="•"/>
                      </a:pPr>
                      <a:r>
                        <a:rPr lang="en-NZ" sz="1200" b="0"/>
                        <a:t>What is mine vs. </a:t>
                      </a:r>
                      <a:r>
                        <a:rPr lang="en-NZ" sz="1200" b="0" err="1"/>
                        <a:t>nō</a:t>
                      </a:r>
                      <a:r>
                        <a:rPr lang="en-NZ" sz="1200" b="0"/>
                        <a:t> tatou: Distinguishing personal vs. collective ownership.​</a:t>
                      </a:r>
                    </a:p>
                    <a:p>
                      <a:pPr marL="342900" indent="-342900">
                        <a:buFont typeface="Arial" panose="020B0604020202020204" pitchFamily="34" charset="0"/>
                        <a:buChar char="•"/>
                      </a:pPr>
                      <a:r>
                        <a:rPr lang="en-NZ" sz="1200" b="0"/>
                        <a:t>Non-Māori perspective: how to be intentional and communicate with Māori: Effective cross-cultural communication.​</a:t>
                      </a:r>
                    </a:p>
                    <a:p>
                      <a:pPr marL="342900" indent="-342900">
                        <a:buFont typeface="Arial" panose="020B0604020202020204" pitchFamily="34" charset="0"/>
                        <a:buChar char="•"/>
                      </a:pPr>
                      <a:r>
                        <a:rPr lang="en-NZ" sz="1200" b="0"/>
                        <a:t>Non-Māori perspective: diverse ownership models used within iwi, hapu, PSGE can inform how businesses are run: Learning from Māori ownership structures</a:t>
                      </a:r>
                    </a:p>
                  </a:txBody>
                  <a:tcPr/>
                </a:tc>
                <a:tc>
                  <a:txBody>
                    <a:bodyPr/>
                    <a:lstStyle/>
                    <a:p>
                      <a:pPr marL="0" indent="0">
                        <a:buFont typeface="Arial" panose="020B0604020202020204" pitchFamily="34" charset="0"/>
                        <a:buNone/>
                      </a:pPr>
                      <a:r>
                        <a:rPr lang="en-NZ" sz="1400" b="1"/>
                        <a:t>Business Development and Entrepreneurship​</a:t>
                      </a:r>
                    </a:p>
                    <a:p>
                      <a:pPr marL="0" indent="0">
                        <a:buFont typeface="Arial" panose="020B0604020202020204" pitchFamily="34" charset="0"/>
                        <a:buNone/>
                      </a:pPr>
                      <a:endParaRPr lang="en-NZ" sz="1150" b="1"/>
                    </a:p>
                    <a:p>
                      <a:pPr marL="342900" indent="-342900">
                        <a:buFont typeface="Arial" panose="020B0604020202020204" pitchFamily="34" charset="0"/>
                        <a:buChar char="•"/>
                      </a:pPr>
                      <a:r>
                        <a:rPr lang="en-NZ" sz="1150" b="0"/>
                        <a:t>Entrepreneurship: Starting and managing new business ventures.​</a:t>
                      </a:r>
                    </a:p>
                    <a:p>
                      <a:pPr marL="342900" indent="-342900">
                        <a:buFont typeface="Arial" panose="020B0604020202020204" pitchFamily="34" charset="0"/>
                        <a:buChar char="•"/>
                      </a:pPr>
                      <a:r>
                        <a:rPr lang="en-NZ" sz="1150" b="0"/>
                        <a:t>Managing whanau owned business: Overseeing family-owned enterprises​</a:t>
                      </a:r>
                    </a:p>
                    <a:p>
                      <a:pPr marL="342900" indent="-342900">
                        <a:buFont typeface="Arial" panose="020B0604020202020204" pitchFamily="34" charset="0"/>
                        <a:buChar char="•"/>
                      </a:pPr>
                      <a:r>
                        <a:rPr lang="en-NZ" sz="1150" b="0"/>
                        <a:t>Succession planning: Preparing for leadership transitions.​</a:t>
                      </a:r>
                    </a:p>
                    <a:p>
                      <a:pPr marL="342900" indent="-342900">
                        <a:buFont typeface="Arial" panose="020B0604020202020204" pitchFamily="34" charset="0"/>
                        <a:buChar char="•"/>
                      </a:pPr>
                      <a:r>
                        <a:rPr lang="en-NZ" sz="1150" b="0"/>
                        <a:t>Exit strategy: Planning for business sale or closure.​</a:t>
                      </a:r>
                    </a:p>
                    <a:p>
                      <a:pPr marL="342900" indent="-342900">
                        <a:buFont typeface="Arial" panose="020B0604020202020204" pitchFamily="34" charset="0"/>
                        <a:buChar char="•"/>
                      </a:pPr>
                      <a:r>
                        <a:rPr lang="en-NZ" sz="1150" b="0"/>
                        <a:t>Negotiation: Effectively reaching agreements.​</a:t>
                      </a:r>
                    </a:p>
                    <a:p>
                      <a:pPr marL="342900" indent="-342900">
                        <a:buFont typeface="Arial" panose="020B0604020202020204" pitchFamily="34" charset="0"/>
                        <a:buChar char="•"/>
                      </a:pPr>
                      <a:r>
                        <a:rPr lang="en-NZ" sz="1150" b="0"/>
                        <a:t>Pitching for work: Presenting business proposals.​</a:t>
                      </a:r>
                    </a:p>
                    <a:p>
                      <a:pPr marL="342900" indent="-342900">
                        <a:buFont typeface="Arial" panose="020B0604020202020204" pitchFamily="34" charset="0"/>
                        <a:buChar char="•"/>
                      </a:pPr>
                      <a:r>
                        <a:rPr lang="en-NZ" sz="1150" b="0"/>
                        <a:t>Procurement: Acquiring goods and services.​</a:t>
                      </a:r>
                    </a:p>
                    <a:p>
                      <a:pPr marL="342900" indent="-342900">
                        <a:buFont typeface="Arial" panose="020B0604020202020204" pitchFamily="34" charset="0"/>
                        <a:buChar char="•"/>
                      </a:pPr>
                      <a:r>
                        <a:rPr lang="en-NZ" sz="1150" b="0"/>
                        <a:t>Collaboration: Working jointly with others.​</a:t>
                      </a:r>
                    </a:p>
                    <a:p>
                      <a:pPr marL="342900" indent="-342900">
                        <a:buFont typeface="Arial" panose="020B0604020202020204" pitchFamily="34" charset="0"/>
                        <a:buChar char="•"/>
                      </a:pPr>
                      <a:r>
                        <a:rPr lang="en-NZ" sz="1150" b="0"/>
                        <a:t>Measuring impact of your business for your customers: Assessing business outcomes.​</a:t>
                      </a:r>
                    </a:p>
                    <a:p>
                      <a:pPr marL="342900" indent="-342900">
                        <a:buFont typeface="Arial" panose="020B0604020202020204" pitchFamily="34" charset="0"/>
                        <a:buChar char="•"/>
                      </a:pPr>
                      <a:r>
                        <a:rPr lang="en-NZ" sz="1150" b="0"/>
                        <a:t>How to build/develop Māori conceptual frameworks for good business practice, decision-making, organizational structure: Creating culturally-informed business models.​</a:t>
                      </a:r>
                    </a:p>
                    <a:p>
                      <a:pPr marL="342900" indent="-342900">
                        <a:buFont typeface="Arial" panose="020B0604020202020204" pitchFamily="34" charset="0"/>
                        <a:buChar char="•"/>
                      </a:pPr>
                      <a:r>
                        <a:rPr lang="en-NZ" sz="1150" b="0"/>
                        <a:t>Partnership, management, referrals: Building and managing business relationships.​</a:t>
                      </a:r>
                    </a:p>
                    <a:p>
                      <a:pPr marL="342900" indent="-342900">
                        <a:buFont typeface="Arial" panose="020B0604020202020204" pitchFamily="34" charset="0"/>
                        <a:buChar char="•"/>
                      </a:pPr>
                      <a:r>
                        <a:rPr lang="en-NZ" sz="1150" b="0"/>
                        <a:t>Build capability and skill sets internationally: Expanding skills for global markets.​</a:t>
                      </a:r>
                    </a:p>
                    <a:p>
                      <a:pPr marL="342900" indent="-342900">
                        <a:buFont typeface="Arial" panose="020B0604020202020204" pitchFamily="34" charset="0"/>
                        <a:buChar char="•"/>
                      </a:pPr>
                      <a:r>
                        <a:rPr lang="en-NZ" sz="1150" b="0"/>
                        <a:t>Build a network of Māori businesses: Connecting with other Māori enterprises.​</a:t>
                      </a:r>
                    </a:p>
                  </a:txBody>
                  <a:tcPr>
                    <a:solidFill>
                      <a:schemeClr val="accent5"/>
                    </a:solidFill>
                  </a:tcPr>
                </a:tc>
                <a:tc>
                  <a:txBody>
                    <a:bodyPr/>
                    <a:lstStyle/>
                    <a:p>
                      <a:r>
                        <a:rPr lang="en-NZ" sz="1400" b="1"/>
                        <a:t>Education and Mentorship​</a:t>
                      </a:r>
                    </a:p>
                    <a:p>
                      <a:endParaRPr lang="en-NZ" sz="1400" b="1"/>
                    </a:p>
                    <a:p>
                      <a:pPr marL="342900" indent="-342900">
                        <a:buFont typeface="Arial" panose="020B0604020202020204" pitchFamily="34" charset="0"/>
                        <a:buChar char="•"/>
                      </a:pPr>
                      <a:r>
                        <a:rPr lang="en-NZ" sz="1400" b="0"/>
                        <a:t>Appealing and motivating outcomes post-qualification: Highlighting benefits of education.​</a:t>
                      </a:r>
                    </a:p>
                    <a:p>
                      <a:pPr marL="342900" indent="-342900">
                        <a:buFont typeface="Arial" panose="020B0604020202020204" pitchFamily="34" charset="0"/>
                        <a:buChar char="•"/>
                      </a:pPr>
                      <a:r>
                        <a:rPr lang="en-NZ" sz="1400" b="0"/>
                        <a:t>Where to go to for help: Identifying support resources.​</a:t>
                      </a:r>
                    </a:p>
                    <a:p>
                      <a:pPr marL="342900" indent="-342900">
                        <a:buFont typeface="Arial" panose="020B0604020202020204" pitchFamily="34" charset="0"/>
                        <a:buChar char="•"/>
                      </a:pPr>
                      <a:r>
                        <a:rPr lang="en-NZ" sz="1400" b="0"/>
                        <a:t>A qual by Māori for Māori | a qual about Māori for all: Developing inclusive educational qualifications.​</a:t>
                      </a:r>
                    </a:p>
                    <a:p>
                      <a:pPr marL="342900" indent="-342900">
                        <a:buFont typeface="Arial" panose="020B0604020202020204" pitchFamily="34" charset="0"/>
                        <a:buChar char="•"/>
                      </a:pPr>
                      <a:r>
                        <a:rPr lang="en-NZ" sz="1400" b="0"/>
                        <a:t>Mentoring – </a:t>
                      </a:r>
                      <a:r>
                        <a:rPr lang="en-NZ" sz="1400" b="0" err="1"/>
                        <a:t>tuakana</a:t>
                      </a:r>
                      <a:r>
                        <a:rPr lang="en-NZ" sz="1400" b="0"/>
                        <a:t>/</a:t>
                      </a:r>
                      <a:r>
                        <a:rPr lang="en-NZ" sz="1400" b="0" err="1"/>
                        <a:t>teina</a:t>
                      </a:r>
                      <a:r>
                        <a:rPr lang="en-NZ" sz="1400" b="0"/>
                        <a:t>: Providing and receiving mentorship.​</a:t>
                      </a:r>
                    </a:p>
                    <a:p>
                      <a:pPr marL="342900" indent="-342900">
                        <a:buFont typeface="Arial" panose="020B0604020202020204" pitchFamily="34" charset="0"/>
                        <a:buChar char="•"/>
                      </a:pPr>
                      <a:r>
                        <a:rPr lang="en-NZ" sz="1400" b="0" err="1"/>
                        <a:t>Tuakana-teina</a:t>
                      </a:r>
                      <a:r>
                        <a:rPr lang="en-NZ" sz="1400" b="0"/>
                        <a:t> model embedded: Implementing traditional mentorship models.​</a:t>
                      </a:r>
                    </a:p>
                    <a:p>
                      <a:pPr marL="342900" indent="-342900">
                        <a:buFont typeface="Arial" panose="020B0604020202020204" pitchFamily="34" charset="0"/>
                        <a:buChar char="•"/>
                      </a:pPr>
                      <a:r>
                        <a:rPr lang="en-NZ" sz="1400" b="0"/>
                        <a:t>Generational transfer of knowledge: Passing down expertise and wisdom.​</a:t>
                      </a:r>
                    </a:p>
                  </a:txBody>
                  <a:tcPr/>
                </a:tc>
                <a:extLst>
                  <a:ext uri="{0D108BD9-81ED-4DB2-BD59-A6C34878D82A}">
                    <a16:rowId xmlns:a16="http://schemas.microsoft.com/office/drawing/2014/main" val="1967488922"/>
                  </a:ext>
                </a:extLst>
              </a:tr>
            </a:tbl>
          </a:graphicData>
        </a:graphic>
      </p:graphicFrame>
    </p:spTree>
    <p:extLst>
      <p:ext uri="{BB962C8B-B14F-4D97-AF65-F5344CB8AC3E}">
        <p14:creationId xmlns:p14="http://schemas.microsoft.com/office/powerpoint/2010/main" val="183482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6104E-10BC-57F6-A010-D214E1F9335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AA0166-0B78-921F-BC28-788B5AB2A99A}"/>
              </a:ext>
            </a:extLst>
          </p:cNvPr>
          <p:cNvSpPr txBox="1"/>
          <p:nvPr/>
        </p:nvSpPr>
        <p:spPr>
          <a:xfrm>
            <a:off x="336591" y="552817"/>
            <a:ext cx="7942436" cy="1267014"/>
          </a:xfrm>
          <a:prstGeom prst="rect">
            <a:avLst/>
          </a:prstGeom>
          <a:noFill/>
        </p:spPr>
        <p:txBody>
          <a:bodyPr wrap="square" lIns="91440" tIns="45720" rIns="91440" bIns="45720" rtlCol="0" anchor="t">
            <a:spAutoFit/>
          </a:bodyPr>
          <a:lstStyle/>
          <a:p>
            <a:pPr>
              <a:spcAft>
                <a:spcPts val="1000"/>
              </a:spcAft>
            </a:pPr>
            <a:r>
              <a:rPr lang="en-US" sz="1600" dirty="0">
                <a:latin typeface="Arial"/>
                <a:cs typeface="Arial"/>
              </a:rPr>
              <a:t>EXERCISE 1 – OPPORTUNITY</a:t>
            </a:r>
          </a:p>
          <a:p>
            <a:r>
              <a:rPr lang="en-US" sz="2400" dirty="0">
                <a:latin typeface="Arial Black"/>
                <a:cs typeface="Arial Black" panose="020B0604020202020204" pitchFamily="34" charset="0"/>
              </a:rPr>
              <a:t>Imagine building the future workforce</a:t>
            </a:r>
          </a:p>
          <a:p>
            <a:r>
              <a:rPr lang="en-NZ" sz="1400" dirty="0">
                <a:latin typeface="Arial"/>
                <a:cs typeface="Arial"/>
              </a:rPr>
              <a:t>How can you support Māori businesses?</a:t>
            </a:r>
          </a:p>
          <a:p>
            <a:r>
              <a:rPr lang="en-NZ" sz="1400" dirty="0">
                <a:latin typeface="Arial"/>
                <a:cs typeface="Arial"/>
              </a:rPr>
              <a:t>what else do you think is important for Māori and how can you support Maori business</a:t>
            </a:r>
            <a:endParaRPr lang="en-US" dirty="0"/>
          </a:p>
        </p:txBody>
      </p:sp>
      <p:sp>
        <p:nvSpPr>
          <p:cNvPr id="8" name="TextBox 7">
            <a:extLst>
              <a:ext uri="{FF2B5EF4-FFF2-40B4-BE49-F238E27FC236}">
                <a16:creationId xmlns:a16="http://schemas.microsoft.com/office/drawing/2014/main" id="{A797E5F9-9C3F-93E1-AB6D-6A214475A82E}"/>
              </a:ext>
            </a:extLst>
          </p:cNvPr>
          <p:cNvSpPr txBox="1"/>
          <p:nvPr/>
        </p:nvSpPr>
        <p:spPr>
          <a:xfrm rot="16200000">
            <a:off x="-2402144" y="4947249"/>
            <a:ext cx="6400800" cy="923330"/>
          </a:xfrm>
          <a:prstGeom prst="rect">
            <a:avLst/>
          </a:prstGeom>
          <a:noFill/>
        </p:spPr>
        <p:txBody>
          <a:bodyPr wrap="square" lIns="91440" tIns="45720" rIns="91440" bIns="45720" anchor="t">
            <a:spAutoFit/>
          </a:bodyPr>
          <a:lstStyle/>
          <a:p>
            <a:pPr algn="ctr"/>
            <a:r>
              <a:rPr lang="en-US" sz="3600" spc="600">
                <a:latin typeface="Arial Black"/>
              </a:rPr>
              <a:t>REFLECTION</a:t>
            </a:r>
            <a:endParaRPr lang="en-US"/>
          </a:p>
          <a:p>
            <a:pPr algn="ctr"/>
            <a:r>
              <a:rPr lang="en-US">
                <a:latin typeface="Arial"/>
                <a:cs typeface="Arial"/>
              </a:rPr>
              <a:t>What do you think is important to </a:t>
            </a:r>
            <a:r>
              <a:rPr lang="mi-NZ">
                <a:latin typeface="Arial"/>
                <a:cs typeface="Arial"/>
              </a:rPr>
              <a:t>Māori?</a:t>
            </a:r>
            <a:endParaRPr lang="en-US"/>
          </a:p>
        </p:txBody>
      </p:sp>
      <p:sp>
        <p:nvSpPr>
          <p:cNvPr id="9" name="TextBox 8">
            <a:extLst>
              <a:ext uri="{FF2B5EF4-FFF2-40B4-BE49-F238E27FC236}">
                <a16:creationId xmlns:a16="http://schemas.microsoft.com/office/drawing/2014/main" id="{248B1864-4702-FF90-521A-72134CE24738}"/>
              </a:ext>
            </a:extLst>
          </p:cNvPr>
          <p:cNvSpPr txBox="1"/>
          <p:nvPr/>
        </p:nvSpPr>
        <p:spPr>
          <a:xfrm rot="5400000">
            <a:off x="8500435" y="4931860"/>
            <a:ext cx="6944264" cy="954107"/>
          </a:xfrm>
          <a:prstGeom prst="rect">
            <a:avLst/>
          </a:prstGeom>
          <a:noFill/>
        </p:spPr>
        <p:txBody>
          <a:bodyPr wrap="square" lIns="91440" tIns="45720" rIns="91440" bIns="45720" anchor="t">
            <a:spAutoFit/>
          </a:bodyPr>
          <a:lstStyle/>
          <a:p>
            <a:pPr algn="ctr"/>
            <a:r>
              <a:rPr lang="en-US" sz="3600" spc="600" dirty="0">
                <a:latin typeface="Arial Black"/>
                <a:cs typeface="Arial Black" panose="020B0604020202020204" pitchFamily="34" charset="0"/>
              </a:rPr>
              <a:t>SUPPORT</a:t>
            </a:r>
          </a:p>
          <a:p>
            <a:pPr algn="ctr"/>
            <a:r>
              <a:rPr lang="en-US" sz="2000" dirty="0">
                <a:latin typeface="Arial"/>
                <a:cs typeface="Arial"/>
              </a:rPr>
              <a:t>How can you support </a:t>
            </a:r>
            <a:r>
              <a:rPr lang="mi-NZ" sz="2000" dirty="0">
                <a:latin typeface="Arial"/>
                <a:cs typeface="Arial"/>
              </a:rPr>
              <a:t>Māori </a:t>
            </a:r>
            <a:r>
              <a:rPr lang="mi-NZ" sz="2000" dirty="0" err="1">
                <a:latin typeface="Arial"/>
                <a:cs typeface="Arial"/>
              </a:rPr>
              <a:t>Business</a:t>
            </a:r>
            <a:r>
              <a:rPr lang="mi-NZ" sz="2000" dirty="0">
                <a:latin typeface="Arial"/>
                <a:cs typeface="Arial"/>
              </a:rPr>
              <a:t>?</a:t>
            </a:r>
            <a:endParaRPr lang="en-US" sz="2000" spc="600" dirty="0">
              <a:latin typeface="Arial"/>
              <a:cs typeface="Arial"/>
            </a:endParaRPr>
          </a:p>
        </p:txBody>
      </p:sp>
      <p:cxnSp>
        <p:nvCxnSpPr>
          <p:cNvPr id="2" name="Straight Connector 1">
            <a:extLst>
              <a:ext uri="{FF2B5EF4-FFF2-40B4-BE49-F238E27FC236}">
                <a16:creationId xmlns:a16="http://schemas.microsoft.com/office/drawing/2014/main" id="{AFB22414-9B69-1374-84ED-0D3289CECFD0}"/>
              </a:ext>
            </a:extLst>
          </p:cNvPr>
          <p:cNvCxnSpPr>
            <a:cxnSpLocks/>
          </p:cNvCxnSpPr>
          <p:nvPr/>
        </p:nvCxnSpPr>
        <p:spPr>
          <a:xfrm>
            <a:off x="6400800" y="1897811"/>
            <a:ext cx="0" cy="667684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B239879-19E1-B47A-5277-92F68CE766A8}"/>
              </a:ext>
            </a:extLst>
          </p:cNvPr>
          <p:cNvSpPr txBox="1"/>
          <p:nvPr/>
        </p:nvSpPr>
        <p:spPr>
          <a:xfrm>
            <a:off x="1283033" y="2131092"/>
            <a:ext cx="5094683" cy="6555641"/>
          </a:xfrm>
          <a:prstGeom prst="rect">
            <a:avLst/>
          </a:prstGeom>
          <a:noFill/>
        </p:spPr>
        <p:txBody>
          <a:bodyPr wrap="square" rtlCol="0">
            <a:spAutoFit/>
          </a:bodyPr>
          <a:lstStyle/>
          <a:p>
            <a:pPr marL="285750" indent="-285750">
              <a:buFont typeface="Arial" panose="020B0604020202020204" pitchFamily="34" charset="0"/>
              <a:buChar char="•"/>
            </a:pPr>
            <a:r>
              <a:rPr lang="en-NZ" sz="1400" dirty="0"/>
              <a:t>Being culturally aware and why cultural practice to </a:t>
            </a:r>
            <a:r>
              <a:rPr lang="en-AU" sz="1400" dirty="0"/>
              <a:t>engage </a:t>
            </a:r>
            <a:r>
              <a:rPr lang="en-NZ" sz="1400" dirty="0"/>
              <a:t>w</a:t>
            </a:r>
            <a:r>
              <a:rPr lang="en-AU" sz="1400" dirty="0" err="1"/>
              <a:t>ith</a:t>
            </a:r>
            <a:r>
              <a:rPr lang="en-AU" sz="1400" dirty="0"/>
              <a:t> others </a:t>
            </a:r>
            <a:r>
              <a:rPr lang="en-NZ" sz="1400" dirty="0"/>
              <a:t>/ customers</a:t>
            </a:r>
          </a:p>
          <a:p>
            <a:pPr marL="285750" indent="-285750">
              <a:buFont typeface="Arial" panose="020B0604020202020204" pitchFamily="34" charset="0"/>
              <a:buChar char="•"/>
            </a:pPr>
            <a:r>
              <a:rPr lang="en-AU" sz="1400" dirty="0"/>
              <a:t>Networking opportunities are small in the region but needed to share information, resources, and utilise people where needed
There is an increase in small businesses returning</a:t>
            </a:r>
            <a:r>
              <a:rPr lang="en-NZ" sz="1400" dirty="0"/>
              <a:t> to growing their land – forestry, fishing, and farming</a:t>
            </a:r>
          </a:p>
          <a:p>
            <a:pPr marL="285750" indent="-285750">
              <a:buFont typeface="Arial" panose="020B0604020202020204" pitchFamily="34" charset="0"/>
              <a:buChar char="•"/>
            </a:pPr>
            <a:r>
              <a:rPr lang="en-AU" sz="1400" dirty="0"/>
              <a:t>No</a:t>
            </a:r>
            <a:r>
              <a:rPr lang="en-NZ" sz="1400" dirty="0"/>
              <a:t>n-Māori </a:t>
            </a:r>
            <a:r>
              <a:rPr lang="en-AU" sz="1400" dirty="0"/>
              <a:t>need to acknowledge</a:t>
            </a:r>
            <a:r>
              <a:rPr lang="en-NZ" sz="1400" dirty="0"/>
              <a:t> </a:t>
            </a:r>
            <a:r>
              <a:rPr lang="en-AU" sz="1400" dirty="0"/>
              <a:t>protocol and format will be different when engaging with Māori businesses and should adjust and anticipate their approaches</a:t>
            </a:r>
          </a:p>
          <a:p>
            <a:pPr marL="285750" indent="-285750">
              <a:buFont typeface="Arial" panose="020B0604020202020204" pitchFamily="34" charset="0"/>
              <a:buChar char="•"/>
            </a:pPr>
            <a:r>
              <a:rPr lang="en-NZ" sz="1400" dirty="0"/>
              <a:t>New information e.g. </a:t>
            </a:r>
            <a:r>
              <a:rPr lang="en-AU" sz="1400" dirty="0"/>
              <a:t>Funding For use. In two apprenticeships</a:t>
            </a:r>
          </a:p>
          <a:p>
            <a:pPr marL="285750" indent="-285750">
              <a:buFont typeface="Arial" panose="020B0604020202020204" pitchFamily="34" charset="0"/>
              <a:buChar char="•"/>
            </a:pPr>
            <a:r>
              <a:rPr lang="en-AU" sz="1400" dirty="0"/>
              <a:t>Māori entrepreneurship is important in the Selwyn District</a:t>
            </a:r>
          </a:p>
          <a:p>
            <a:pPr marL="742950" lvl="1" indent="-285750">
              <a:buFont typeface="Arial" panose="020B0604020202020204" pitchFamily="34" charset="0"/>
              <a:buChar char="•"/>
            </a:pPr>
            <a:r>
              <a:rPr lang="en-AU" sz="1400" dirty="0"/>
              <a:t>Can other provide opportunities to trade at all levels of the value chain</a:t>
            </a:r>
          </a:p>
          <a:p>
            <a:pPr marL="742950" lvl="1" indent="-285750">
              <a:buFont typeface="Arial" panose="020B0604020202020204" pitchFamily="34" charset="0"/>
              <a:buChar char="•"/>
            </a:pPr>
            <a:r>
              <a:rPr lang="en-AU" sz="1400" dirty="0"/>
              <a:t>Access to productive resources</a:t>
            </a:r>
          </a:p>
          <a:p>
            <a:pPr marL="742950" lvl="1" indent="-285750">
              <a:buFont typeface="Arial" panose="020B0604020202020204" pitchFamily="34" charset="0"/>
              <a:buChar char="•"/>
            </a:pPr>
            <a:r>
              <a:rPr lang="en-AU" sz="1400" dirty="0"/>
              <a:t>Understanding business set-up and start-up</a:t>
            </a:r>
          </a:p>
          <a:p>
            <a:pPr marL="285750" indent="-285750">
              <a:buFont typeface="Arial" panose="020B0604020202020204" pitchFamily="34" charset="0"/>
              <a:buChar char="•"/>
            </a:pPr>
            <a:r>
              <a:rPr lang="en-AU" sz="1400" dirty="0"/>
              <a:t>Funding awareness for Māori businesses to access</a:t>
            </a:r>
          </a:p>
          <a:p>
            <a:pPr marL="285750" indent="-285750">
              <a:buFont typeface="Arial" panose="020B0604020202020204" pitchFamily="34" charset="0"/>
              <a:buChar char="•"/>
            </a:pPr>
            <a:r>
              <a:rPr lang="en-AU" sz="1400" dirty="0"/>
              <a:t>Mentoring opportunities</a:t>
            </a:r>
          </a:p>
          <a:p>
            <a:pPr marL="285750" indent="-285750">
              <a:buFont typeface="Arial" panose="020B0604020202020204" pitchFamily="34" charset="0"/>
              <a:buChar char="•"/>
            </a:pPr>
            <a:r>
              <a:rPr lang="en-AU" sz="1400" dirty="0"/>
              <a:t>Māori economic development is a key pillar in our society</a:t>
            </a:r>
          </a:p>
          <a:p>
            <a:pPr marL="285750" indent="-285750">
              <a:buFont typeface="Arial" panose="020B0604020202020204" pitchFamily="34" charset="0"/>
              <a:buChar char="•"/>
            </a:pPr>
            <a:r>
              <a:rPr lang="en-AU" sz="1400" dirty="0"/>
              <a:t>Supporting rural and urban Māori close to marae and whanau – Runanga connection</a:t>
            </a:r>
          </a:p>
          <a:p>
            <a:pPr marL="285750" indent="-285750">
              <a:buFont typeface="Arial" panose="020B0604020202020204" pitchFamily="34" charset="0"/>
              <a:buChar char="•"/>
            </a:pPr>
            <a:r>
              <a:rPr lang="en-NZ" sz="1400" dirty="0"/>
              <a:t>Support in education for the 1</a:t>
            </a:r>
            <a:r>
              <a:rPr lang="en-NZ" sz="1400" baseline="30000" dirty="0"/>
              <a:t>st</a:t>
            </a:r>
            <a:r>
              <a:rPr lang="en-NZ" sz="1400" dirty="0"/>
              <a:t> or 2</a:t>
            </a:r>
            <a:r>
              <a:rPr lang="en-NZ" sz="1400" baseline="30000" dirty="0"/>
              <a:t>nd</a:t>
            </a:r>
            <a:r>
              <a:rPr lang="en-NZ" sz="1400" dirty="0"/>
              <a:t> year as needs increase</a:t>
            </a:r>
          </a:p>
          <a:p>
            <a:pPr marL="285750" indent="-285750">
              <a:buFont typeface="Arial" panose="020B0604020202020204" pitchFamily="34" charset="0"/>
              <a:buChar char="•"/>
            </a:pPr>
            <a:r>
              <a:rPr lang="en-NZ" sz="1400" dirty="0"/>
              <a:t>Time</a:t>
            </a:r>
          </a:p>
          <a:p>
            <a:pPr marL="742950" lvl="1" indent="-285750">
              <a:buFont typeface="Arial" panose="020B0604020202020204" pitchFamily="34" charset="0"/>
              <a:buChar char="•"/>
            </a:pPr>
            <a:r>
              <a:rPr lang="en-NZ" sz="1400" dirty="0"/>
              <a:t>Priorities are different based on their commitments in their community</a:t>
            </a:r>
          </a:p>
          <a:p>
            <a:pPr marL="742950" lvl="1" indent="-285750">
              <a:buFont typeface="Arial" panose="020B0604020202020204" pitchFamily="34" charset="0"/>
              <a:buChar char="•"/>
            </a:pPr>
            <a:r>
              <a:rPr lang="en-NZ" sz="1400" dirty="0"/>
              <a:t>There is a desire to elevate Māori </a:t>
            </a:r>
            <a:r>
              <a:rPr lang="en-NZ" sz="1400" dirty="0" err="1"/>
              <a:t>rangatahi</a:t>
            </a:r>
            <a:r>
              <a:rPr lang="en-NZ" sz="1400" dirty="0"/>
              <a:t> into business and encouraging them to brainstorm ideas or take their idea to setting up a business</a:t>
            </a:r>
          </a:p>
        </p:txBody>
      </p:sp>
      <p:sp>
        <p:nvSpPr>
          <p:cNvPr id="5" name="TextBox 4">
            <a:extLst>
              <a:ext uri="{FF2B5EF4-FFF2-40B4-BE49-F238E27FC236}">
                <a16:creationId xmlns:a16="http://schemas.microsoft.com/office/drawing/2014/main" id="{3CDC43C2-6501-332E-AA8C-01F9F890DF0D}"/>
              </a:ext>
            </a:extLst>
          </p:cNvPr>
          <p:cNvSpPr txBox="1"/>
          <p:nvPr/>
        </p:nvSpPr>
        <p:spPr>
          <a:xfrm>
            <a:off x="6532916" y="2885144"/>
            <a:ext cx="5094683" cy="5047536"/>
          </a:xfrm>
          <a:prstGeom prst="rect">
            <a:avLst/>
          </a:prstGeom>
          <a:noFill/>
        </p:spPr>
        <p:txBody>
          <a:bodyPr wrap="square" rtlCol="0">
            <a:spAutoFit/>
          </a:bodyPr>
          <a:lstStyle/>
          <a:p>
            <a:pPr marL="285750" indent="-285750">
              <a:buFont typeface="Arial" panose="020B0604020202020204" pitchFamily="34" charset="0"/>
              <a:buChar char="•"/>
            </a:pPr>
            <a:r>
              <a:rPr lang="en-NZ" sz="1400" dirty="0"/>
              <a:t>From a Māori business owner, the lens that business is business; business owners are business owners</a:t>
            </a:r>
          </a:p>
          <a:p>
            <a:pPr marL="742950" lvl="1" indent="-285750">
              <a:buFont typeface="Arial" panose="020B0604020202020204" pitchFamily="34" charset="0"/>
              <a:buChar char="•"/>
            </a:pPr>
            <a:r>
              <a:rPr lang="en-NZ" sz="1400" dirty="0"/>
              <a:t>The distinction that Māori business and Māori business owners are any different to other businesses. In the business world, they are all business owners and run their own business. Their approach to running their business is unique.</a:t>
            </a:r>
          </a:p>
          <a:p>
            <a:pPr marL="285750" indent="-285750">
              <a:buFont typeface="Arial" panose="020B0604020202020204" pitchFamily="34" charset="0"/>
              <a:buChar char="•"/>
            </a:pPr>
            <a:r>
              <a:rPr lang="en-NZ" sz="1400" dirty="0"/>
              <a:t>The North Island and South Island need to get better at ‘national business’, building connection, and accessing similar support services for businesses</a:t>
            </a:r>
          </a:p>
          <a:p>
            <a:pPr marL="742950" lvl="1" indent="-285750">
              <a:buFont typeface="Arial" panose="020B0604020202020204" pitchFamily="34" charset="0"/>
              <a:buChar char="•"/>
            </a:pPr>
            <a:r>
              <a:rPr lang="en-NZ" sz="1400" dirty="0"/>
              <a:t>Partnerships with the right mentors</a:t>
            </a:r>
          </a:p>
          <a:p>
            <a:pPr marL="742950" lvl="1" indent="-285750">
              <a:buFont typeface="Arial" panose="020B0604020202020204" pitchFamily="34" charset="0"/>
              <a:buChar char="•"/>
            </a:pPr>
            <a:r>
              <a:rPr lang="en-NZ" sz="1400" dirty="0"/>
              <a:t>South Island is more scattered so needs and resources are different</a:t>
            </a:r>
          </a:p>
          <a:p>
            <a:pPr marL="285750" indent="-285750">
              <a:buFont typeface="Arial" panose="020B0604020202020204" pitchFamily="34" charset="0"/>
              <a:buChar char="•"/>
            </a:pPr>
            <a:r>
              <a:rPr lang="en-NZ" sz="1400" dirty="0"/>
              <a:t>Adjust my approach when engaging and support Māori businesses</a:t>
            </a:r>
          </a:p>
          <a:p>
            <a:pPr marL="742950" lvl="1" indent="-285750">
              <a:buFont typeface="Arial" panose="020B0604020202020204" pitchFamily="34" charset="0"/>
              <a:buChar char="•"/>
            </a:pPr>
            <a:r>
              <a:rPr lang="en-NZ" sz="1400" dirty="0"/>
              <a:t>Listen</a:t>
            </a:r>
          </a:p>
          <a:p>
            <a:pPr marL="742950" lvl="1" indent="-285750">
              <a:buFont typeface="Arial" panose="020B0604020202020204" pitchFamily="34" charset="0"/>
              <a:buChar char="•"/>
            </a:pPr>
            <a:r>
              <a:rPr lang="en-NZ" sz="1400" dirty="0"/>
              <a:t>Support diversity in the workplace</a:t>
            </a:r>
          </a:p>
          <a:p>
            <a:pPr marL="742950" lvl="1" indent="-285750">
              <a:buFont typeface="Arial" panose="020B0604020202020204" pitchFamily="34" charset="0"/>
              <a:buChar char="•"/>
            </a:pPr>
            <a:r>
              <a:rPr lang="en-NZ" sz="1400" dirty="0"/>
              <a:t>Support indigenous languages in the workplace</a:t>
            </a:r>
          </a:p>
          <a:p>
            <a:pPr marL="742950" lvl="1" indent="-285750">
              <a:buFont typeface="Arial" panose="020B0604020202020204" pitchFamily="34" charset="0"/>
              <a:buChar char="•"/>
            </a:pPr>
            <a:r>
              <a:rPr lang="en-NZ" sz="1400" dirty="0"/>
              <a:t>Be comfortable and learn from mistakes</a:t>
            </a:r>
          </a:p>
          <a:p>
            <a:pPr marL="285750" indent="-285750">
              <a:buFont typeface="Arial" panose="020B0604020202020204" pitchFamily="34" charset="0"/>
              <a:buChar char="•"/>
            </a:pPr>
            <a:r>
              <a:rPr lang="en-NZ" sz="1400" dirty="0"/>
              <a:t>Ongoing coaching</a:t>
            </a:r>
          </a:p>
          <a:p>
            <a:pPr marL="285750" indent="-285750">
              <a:buFont typeface="Arial" panose="020B0604020202020204" pitchFamily="34" charset="0"/>
              <a:buChar char="•"/>
            </a:pPr>
            <a:r>
              <a:rPr lang="en-NZ" sz="1400" dirty="0"/>
              <a:t>Businesses are engaging with Iwi to be educated in Māori frameworks that encourage healthier engagement approaches with Iwi</a:t>
            </a:r>
          </a:p>
        </p:txBody>
      </p:sp>
    </p:spTree>
    <p:extLst>
      <p:ext uri="{BB962C8B-B14F-4D97-AF65-F5344CB8AC3E}">
        <p14:creationId xmlns:p14="http://schemas.microsoft.com/office/powerpoint/2010/main" val="231360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AB474F-D870-0066-50D2-4B667FA93806}"/>
              </a:ext>
            </a:extLst>
          </p:cNvPr>
          <p:cNvGraphicFramePr>
            <a:graphicFrameLocks noGrp="1"/>
          </p:cNvGraphicFramePr>
          <p:nvPr/>
        </p:nvGraphicFramePr>
        <p:xfrm>
          <a:off x="346670" y="2"/>
          <a:ext cx="12108261" cy="8652183"/>
        </p:xfrm>
        <a:graphic>
          <a:graphicData uri="http://schemas.openxmlformats.org/drawingml/2006/table">
            <a:tbl>
              <a:tblPr firstRow="1" bandRow="1">
                <a:tableStyleId>{5C22544A-7EE6-4342-B048-85BDC9FD1C3A}</a:tableStyleId>
              </a:tblPr>
              <a:tblGrid>
                <a:gridCol w="6135467">
                  <a:extLst>
                    <a:ext uri="{9D8B030D-6E8A-4147-A177-3AD203B41FA5}">
                      <a16:colId xmlns:a16="http://schemas.microsoft.com/office/drawing/2014/main" val="3554322948"/>
                    </a:ext>
                  </a:extLst>
                </a:gridCol>
                <a:gridCol w="5972794">
                  <a:extLst>
                    <a:ext uri="{9D8B030D-6E8A-4147-A177-3AD203B41FA5}">
                      <a16:colId xmlns:a16="http://schemas.microsoft.com/office/drawing/2014/main" val="1724892262"/>
                    </a:ext>
                  </a:extLst>
                </a:gridCol>
              </a:tblGrid>
              <a:tr h="1687270">
                <a:tc rowSpan="2">
                  <a:txBody>
                    <a:bodyPr/>
                    <a:lstStyle/>
                    <a:p>
                      <a:endParaRPr lang="en-NZ"/>
                    </a:p>
                    <a:p>
                      <a:endParaRPr lang="en-NZ"/>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3</a:t>
                      </a:r>
                    </a:p>
                  </a:txBody>
                  <a:tcPr>
                    <a:noFill/>
                  </a:tcPr>
                </a:tc>
                <a:tc>
                  <a:txBody>
                    <a:bodyPr/>
                    <a:lstStyle/>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4</a:t>
                      </a:r>
                    </a:p>
                  </a:txBody>
                  <a:tcPr>
                    <a:noFill/>
                  </a:tcPr>
                </a:tc>
                <a:extLst>
                  <a:ext uri="{0D108BD9-81ED-4DB2-BD59-A6C34878D82A}">
                    <a16:rowId xmlns:a16="http://schemas.microsoft.com/office/drawing/2014/main" val="3731184344"/>
                  </a:ext>
                </a:extLst>
              </a:tr>
              <a:tr h="1602483">
                <a:tc vMerge="1">
                  <a:txBody>
                    <a:bodyPr/>
                    <a:lstStyle/>
                    <a:p>
                      <a:endParaRPr lang="en-NZ"/>
                    </a:p>
                  </a:txBody>
                  <a:tcPr/>
                </a:tc>
                <a:tc rowSpan="2">
                  <a:txBody>
                    <a:bodyPr/>
                    <a:lstStyle/>
                    <a:p>
                      <a:r>
                        <a:rPr kumimoji="0" lang="en-NZ" sz="1600" b="1" i="0" u="sng" strike="noStrike" kern="1200" cap="none" spc="0" normalizeH="0" baseline="0" noProof="0">
                          <a:ln>
                            <a:noFill/>
                          </a:ln>
                          <a:solidFill>
                            <a:srgbClr val="000000"/>
                          </a:solidFill>
                          <a:effectLst/>
                          <a:uLnTx/>
                          <a:uFillTx/>
                          <a:latin typeface="+mn-lt"/>
                          <a:ea typeface="+mn-ea"/>
                          <a:cs typeface="+mn-cs"/>
                        </a:rPr>
                        <a:t>Outcome</a:t>
                      </a:r>
                      <a:r>
                        <a:rPr lang="en-NZ" sz="1600"/>
                        <a:t>: Business ownership now and in the future</a:t>
                      </a:r>
                    </a:p>
                    <a:p>
                      <a:endParaRPr lang="en-NZ" sz="1600"/>
                    </a:p>
                    <a:p>
                      <a:r>
                        <a:rPr kumimoji="0" lang="en-NZ" sz="1600" b="1" i="0" u="sng" strike="noStrike" kern="1200" cap="none" spc="0" normalizeH="0" baseline="0" noProof="0">
                          <a:ln>
                            <a:noFill/>
                          </a:ln>
                          <a:solidFill>
                            <a:srgbClr val="000000"/>
                          </a:solidFill>
                          <a:effectLst/>
                          <a:uLnTx/>
                          <a:uFillTx/>
                          <a:latin typeface="+mn-lt"/>
                          <a:ea typeface="+mn-ea"/>
                          <a:cs typeface="+mn-cs"/>
                        </a:rPr>
                        <a:t>Aim</a:t>
                      </a:r>
                      <a:r>
                        <a:rPr lang="en-NZ" sz="1600"/>
                        <a:t>: start, run, grow, and sustain a small business. Graduates will be able to use their business knowledge and skills in line with the principles of the Treaty of Waitangi and in a multicultural setting.</a:t>
                      </a:r>
                    </a:p>
                    <a:p>
                      <a:endParaRPr lang="en-NZ" sz="1600"/>
                    </a:p>
                    <a:p>
                      <a:pPr marL="0" marR="0" lvl="0" indent="0" algn="l" defTabSz="960120" rtl="0" eaLnBrk="1" fontAlgn="auto" latinLnBrk="0" hangingPunct="1">
                        <a:lnSpc>
                          <a:spcPct val="100000"/>
                        </a:lnSpc>
                        <a:spcBef>
                          <a:spcPts val="0"/>
                        </a:spcBef>
                        <a:spcAft>
                          <a:spcPts val="0"/>
                        </a:spcAft>
                        <a:buClrTx/>
                        <a:buSzTx/>
                        <a:buFontTx/>
                        <a:buNone/>
                        <a:tabLst/>
                        <a:defRPr/>
                      </a:pPr>
                      <a:r>
                        <a:rPr kumimoji="0" lang="en-NZ" sz="1600" b="1" i="0" u="sng" strike="noStrike" kern="1200" cap="none" spc="0" normalizeH="0" baseline="0" noProof="0">
                          <a:ln>
                            <a:noFill/>
                          </a:ln>
                          <a:solidFill>
                            <a:srgbClr val="000000"/>
                          </a:solidFill>
                          <a:effectLst/>
                          <a:uLnTx/>
                          <a:uFillTx/>
                          <a:latin typeface="+mn-lt"/>
                          <a:ea typeface="+mn-ea"/>
                          <a:cs typeface="+mn-cs"/>
                        </a:rPr>
                        <a:t>Able to</a:t>
                      </a:r>
                      <a:r>
                        <a:rPr kumimoji="0" lang="en-NZ" sz="1600" b="1" i="0" u="none" strike="noStrike" kern="1200" cap="none" spc="0" normalizeH="0" baseline="0" noProof="0">
                          <a:ln>
                            <a:noFill/>
                          </a:ln>
                          <a:solidFill>
                            <a:srgbClr val="000000"/>
                          </a:solidFill>
                          <a:effectLst/>
                          <a:uLnTx/>
                          <a:uFillTx/>
                          <a:latin typeface="+mn-lt"/>
                          <a:ea typeface="+mn-ea"/>
                          <a:cs typeface="+mn-cs"/>
                        </a:rPr>
                        <a:t>:</a:t>
                      </a:r>
                    </a:p>
                    <a:p>
                      <a:pPr marL="285750" indent="-285750" algn="l" defTabSz="960120" rtl="0" eaLnBrk="1" latinLnBrk="0" hangingPunct="1">
                        <a:buFont typeface="Arial" panose="020B0604020202020204" pitchFamily="34" charset="0"/>
                        <a:buChar char="•"/>
                      </a:pPr>
                      <a:r>
                        <a:rPr lang="en-NZ" sz="1600" b="0" kern="1200">
                          <a:solidFill>
                            <a:schemeClr val="dk1"/>
                          </a:solidFill>
                          <a:latin typeface="+mn-lt"/>
                          <a:ea typeface="+mn-ea"/>
                          <a:cs typeface="+mn-cs"/>
                        </a:rPr>
                        <a:t>Use knowledge of ownership structures to start, run, and grow a small business.</a:t>
                      </a:r>
                    </a:p>
                    <a:p>
                      <a:pPr marL="285750" indent="-285750" algn="l" defTabSz="960120" rtl="0" eaLnBrk="1" latinLnBrk="0" hangingPunct="1">
                        <a:buFont typeface="Arial" panose="020B0604020202020204" pitchFamily="34" charset="0"/>
                        <a:buChar char="•"/>
                      </a:pPr>
                      <a:r>
                        <a:rPr lang="en-NZ" sz="1600" b="0" kern="1200">
                          <a:solidFill>
                            <a:schemeClr val="dk1"/>
                          </a:solidFill>
                          <a:latin typeface="+mn-lt"/>
                          <a:ea typeface="+mn-ea"/>
                          <a:cs typeface="+mn-cs"/>
                        </a:rPr>
                        <a:t>Create a business plan that is suitable for external stakeholders and supports a viable business idea, including details like finances, HR, marketing, technology, sales, risk management, and regulations.</a:t>
                      </a:r>
                    </a:p>
                    <a:p>
                      <a:pPr marL="285750" indent="-285750" algn="l" defTabSz="960120" rtl="0" eaLnBrk="1" latinLnBrk="0" hangingPunct="1">
                        <a:buFont typeface="Arial" panose="020B0604020202020204" pitchFamily="34" charset="0"/>
                        <a:buChar char="•"/>
                      </a:pPr>
                      <a:r>
                        <a:rPr lang="en-NZ" sz="1600" b="0" kern="1200">
                          <a:solidFill>
                            <a:schemeClr val="dk1"/>
                          </a:solidFill>
                          <a:latin typeface="+mn-lt"/>
                          <a:ea typeface="+mn-ea"/>
                          <a:cs typeface="+mn-cs"/>
                        </a:rPr>
                        <a:t>Run and manage a small business to improve performance and meet stakeholder needs.</a:t>
                      </a:r>
                    </a:p>
                    <a:p>
                      <a:pPr marL="285750" indent="-285750" algn="l" defTabSz="960120" rtl="0" eaLnBrk="1" latinLnBrk="0" hangingPunct="1">
                        <a:buFont typeface="Arial" panose="020B0604020202020204" pitchFamily="34" charset="0"/>
                        <a:buChar char="•"/>
                      </a:pPr>
                      <a:r>
                        <a:rPr lang="en-NZ" sz="1600" b="0" kern="1200">
                          <a:solidFill>
                            <a:schemeClr val="dk1"/>
                          </a:solidFill>
                          <a:latin typeface="+mn-lt"/>
                          <a:ea typeface="+mn-ea"/>
                          <a:cs typeface="+mn-cs"/>
                        </a:rPr>
                        <a:t>Act professionally, ethically, and inclusively when managing a small business</a:t>
                      </a:r>
                      <a:endParaRPr lang="en-NZ" sz="1600" kern="1200">
                        <a:solidFill>
                          <a:schemeClr val="dk1"/>
                        </a:solidFill>
                        <a:latin typeface="+mn-lt"/>
                        <a:ea typeface="+mn-ea"/>
                        <a:cs typeface="+mn-cs"/>
                      </a:endParaRPr>
                    </a:p>
                  </a:txBody>
                  <a:tcPr/>
                </a:tc>
                <a:extLst>
                  <a:ext uri="{0D108BD9-81ED-4DB2-BD59-A6C34878D82A}">
                    <a16:rowId xmlns:a16="http://schemas.microsoft.com/office/drawing/2014/main" val="3528799126"/>
                  </a:ext>
                </a:extLst>
              </a:tr>
              <a:tr h="5104311">
                <a:tc>
                  <a:txBody>
                    <a:bodyPr/>
                    <a:lstStyle/>
                    <a:p>
                      <a:r>
                        <a:rPr lang="en-NZ" sz="1600" b="1" u="sng"/>
                        <a:t>Outcome</a:t>
                      </a:r>
                      <a:r>
                        <a:rPr lang="en-NZ" sz="1600" b="0" u="none"/>
                        <a:t>: Assess business opportunities.</a:t>
                      </a:r>
                      <a:endParaRPr lang="en-NZ" sz="1600" b="1" u="sng"/>
                    </a:p>
                    <a:p>
                      <a:endParaRPr lang="en-NZ" sz="1600" b="0" u="none"/>
                    </a:p>
                    <a:p>
                      <a:r>
                        <a:rPr lang="en-NZ" sz="1600" b="1" u="sng"/>
                        <a:t>Aim</a:t>
                      </a:r>
                      <a:r>
                        <a:rPr lang="en-NZ" sz="1600"/>
                        <a:t>: equip people in New Zealand to assess small businesses. They will learn how to start a small business following the principles of the Treaty of Waitangi and in a multicultural setting.</a:t>
                      </a:r>
                    </a:p>
                    <a:p>
                      <a:endParaRPr lang="en-NZ" sz="1600"/>
                    </a:p>
                    <a:p>
                      <a:r>
                        <a:rPr lang="en-NZ" sz="1600" b="1" u="sng"/>
                        <a:t>Able to</a:t>
                      </a:r>
                      <a:r>
                        <a:rPr lang="en-NZ" sz="1600" b="1"/>
                        <a:t>:</a:t>
                      </a:r>
                    </a:p>
                    <a:p>
                      <a:pPr marL="285750" indent="-285750">
                        <a:buFont typeface="Arial" panose="020B0604020202020204" pitchFamily="34" charset="0"/>
                        <a:buChar char="•"/>
                      </a:pPr>
                      <a:r>
                        <a:rPr lang="en-NZ" sz="1600" b="0"/>
                        <a:t>Find small business opportunities that match your skills, interests, and preferences.</a:t>
                      </a:r>
                    </a:p>
                    <a:p>
                      <a:pPr marL="285750" indent="-285750">
                        <a:buFont typeface="Arial" panose="020B0604020202020204" pitchFamily="34" charset="0"/>
                        <a:buChar char="•"/>
                      </a:pPr>
                      <a:r>
                        <a:rPr lang="en-NZ" sz="1600" b="0"/>
                        <a:t>Evaluate if a small business idea is practical and likely to succeed.</a:t>
                      </a:r>
                    </a:p>
                    <a:p>
                      <a:pPr marL="285750" indent="-285750">
                        <a:buFont typeface="Arial" panose="020B0604020202020204" pitchFamily="34" charset="0"/>
                        <a:buChar char="•"/>
                      </a:pPr>
                      <a:r>
                        <a:rPr lang="en-NZ" sz="1600" b="0"/>
                        <a:t>Understand the importance of building good relationships with stakeholders.</a:t>
                      </a:r>
                    </a:p>
                    <a:p>
                      <a:pPr marL="285750" indent="-285750">
                        <a:buFont typeface="Arial" panose="020B0604020202020204" pitchFamily="34" charset="0"/>
                        <a:buChar char="•"/>
                      </a:pPr>
                      <a:r>
                        <a:rPr lang="en-NZ" sz="1600" b="0"/>
                        <a:t>Act professionally, ethically, and inclusively when assessing a small business.</a:t>
                      </a:r>
                      <a:endParaRPr lang="en-NZ" sz="1600"/>
                    </a:p>
                  </a:txBody>
                  <a:tcPr/>
                </a:tc>
                <a:tc vMerge="1">
                  <a:txBody>
                    <a:bodyPr/>
                    <a:lstStyle/>
                    <a:p>
                      <a:endParaRPr lang="en-NZ"/>
                    </a:p>
                  </a:txBody>
                  <a:tcPr/>
                </a:tc>
                <a:extLst>
                  <a:ext uri="{0D108BD9-81ED-4DB2-BD59-A6C34878D82A}">
                    <a16:rowId xmlns:a16="http://schemas.microsoft.com/office/drawing/2014/main" val="298496815"/>
                  </a:ext>
                </a:extLst>
              </a:tr>
            </a:tbl>
          </a:graphicData>
        </a:graphic>
      </p:graphicFrame>
      <p:sp>
        <p:nvSpPr>
          <p:cNvPr id="6" name="TextBox 5">
            <a:extLst>
              <a:ext uri="{FF2B5EF4-FFF2-40B4-BE49-F238E27FC236}">
                <a16:creationId xmlns:a16="http://schemas.microsoft.com/office/drawing/2014/main" id="{A8594823-7E4F-9E2D-94B6-E55DEF730D28}"/>
              </a:ext>
            </a:extLst>
          </p:cNvPr>
          <p:cNvSpPr txBox="1"/>
          <p:nvPr/>
        </p:nvSpPr>
        <p:spPr>
          <a:xfrm>
            <a:off x="276244" y="421072"/>
            <a:ext cx="6445397" cy="1420902"/>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SUMMARY</a:t>
            </a:r>
          </a:p>
          <a:p>
            <a:r>
              <a:rPr lang="en-US" sz="2400">
                <a:latin typeface="Arial Black"/>
                <a:cs typeface="Arial Black" panose="020B0604020202020204" pitchFamily="34" charset="0"/>
              </a:rPr>
              <a:t>SMALL BUSINESS</a:t>
            </a:r>
          </a:p>
          <a:p>
            <a:endParaRPr lang="en-US" sz="1400">
              <a:latin typeface="Arial" panose="020B0604020202020204" pitchFamily="34" charset="0"/>
              <a:cs typeface="Arial" panose="020B0604020202020204" pitchFamily="34" charset="0"/>
            </a:endParaRPr>
          </a:p>
          <a:p>
            <a:r>
              <a:rPr lang="en-US" sz="1200">
                <a:latin typeface="Arial"/>
                <a:cs typeface="Arial"/>
              </a:rPr>
              <a:t>High-level summary of the vocational qualifications that provide fundamental knowledge and skills to establishing a business OR structures in place to manage your business.</a:t>
            </a:r>
          </a:p>
        </p:txBody>
      </p:sp>
    </p:spTree>
    <p:extLst>
      <p:ext uri="{BB962C8B-B14F-4D97-AF65-F5344CB8AC3E}">
        <p14:creationId xmlns:p14="http://schemas.microsoft.com/office/powerpoint/2010/main" val="194300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6104E-10BC-57F6-A010-D214E1F9335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AA0166-0B78-921F-BC28-788B5AB2A99A}"/>
              </a:ext>
            </a:extLst>
          </p:cNvPr>
          <p:cNvSpPr txBox="1"/>
          <p:nvPr/>
        </p:nvSpPr>
        <p:spPr>
          <a:xfrm>
            <a:off x="336591" y="552817"/>
            <a:ext cx="7942436" cy="1051570"/>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EXERCISE 1 – RELEVANCE</a:t>
            </a:r>
          </a:p>
          <a:p>
            <a:r>
              <a:rPr lang="en-US" sz="2400">
                <a:latin typeface="Arial Black"/>
                <a:cs typeface="Arial Black" panose="020B0604020202020204" pitchFamily="34" charset="0"/>
              </a:rPr>
              <a:t>Imagine building the future workforce</a:t>
            </a:r>
          </a:p>
          <a:p>
            <a:r>
              <a:rPr lang="en-US" sz="1400">
                <a:latin typeface="Arial"/>
                <a:cs typeface="Arial"/>
              </a:rPr>
              <a:t>Based on the summary, have we gotten this right? Or are we still missing things?</a:t>
            </a:r>
            <a:endParaRPr lang="en-US"/>
          </a:p>
        </p:txBody>
      </p:sp>
      <p:sp>
        <p:nvSpPr>
          <p:cNvPr id="8" name="TextBox 7">
            <a:extLst>
              <a:ext uri="{FF2B5EF4-FFF2-40B4-BE49-F238E27FC236}">
                <a16:creationId xmlns:a16="http://schemas.microsoft.com/office/drawing/2014/main" id="{A797E5F9-9C3F-93E1-AB6D-6A214475A82E}"/>
              </a:ext>
            </a:extLst>
          </p:cNvPr>
          <p:cNvSpPr txBox="1"/>
          <p:nvPr/>
        </p:nvSpPr>
        <p:spPr>
          <a:xfrm rot="16200000">
            <a:off x="-2402144" y="4808750"/>
            <a:ext cx="6400800" cy="1200329"/>
          </a:xfrm>
          <a:prstGeom prst="rect">
            <a:avLst/>
          </a:prstGeom>
          <a:noFill/>
        </p:spPr>
        <p:txBody>
          <a:bodyPr wrap="square" lIns="91440" tIns="45720" rIns="91440" bIns="45720" anchor="t">
            <a:spAutoFit/>
          </a:bodyPr>
          <a:lstStyle/>
          <a:p>
            <a:pPr algn="ctr"/>
            <a:r>
              <a:rPr lang="en-US" sz="3600" spc="600">
                <a:latin typeface="Arial Black"/>
              </a:rPr>
              <a:t>RELEVANT</a:t>
            </a:r>
            <a:endParaRPr lang="en-US"/>
          </a:p>
          <a:p>
            <a:pPr algn="ctr"/>
            <a:r>
              <a:rPr lang="en-US">
                <a:latin typeface="Arial"/>
                <a:cs typeface="Arial"/>
              </a:rPr>
              <a:t>Which capabilities stand out to you and why? Would you hire or upskill your staff with one or all qualifications?</a:t>
            </a:r>
            <a:endParaRPr lang="en-US"/>
          </a:p>
        </p:txBody>
      </p:sp>
      <p:sp>
        <p:nvSpPr>
          <p:cNvPr id="9" name="TextBox 8">
            <a:extLst>
              <a:ext uri="{FF2B5EF4-FFF2-40B4-BE49-F238E27FC236}">
                <a16:creationId xmlns:a16="http://schemas.microsoft.com/office/drawing/2014/main" id="{248B1864-4702-FF90-521A-72134CE24738}"/>
              </a:ext>
            </a:extLst>
          </p:cNvPr>
          <p:cNvSpPr txBox="1"/>
          <p:nvPr/>
        </p:nvSpPr>
        <p:spPr>
          <a:xfrm rot="5400000">
            <a:off x="8500435" y="4777972"/>
            <a:ext cx="6944264" cy="1261884"/>
          </a:xfrm>
          <a:prstGeom prst="rect">
            <a:avLst/>
          </a:prstGeom>
          <a:noFill/>
        </p:spPr>
        <p:txBody>
          <a:bodyPr wrap="square" lIns="91440" tIns="45720" rIns="91440" bIns="45720" anchor="t">
            <a:spAutoFit/>
          </a:bodyPr>
          <a:lstStyle/>
          <a:p>
            <a:pPr algn="ctr"/>
            <a:r>
              <a:rPr lang="en-US" sz="3600" spc="600">
                <a:latin typeface="Arial Black"/>
                <a:cs typeface="Arial Black" panose="020B0604020202020204" pitchFamily="34" charset="0"/>
              </a:rPr>
              <a:t>NOT YET</a:t>
            </a:r>
          </a:p>
          <a:p>
            <a:pPr algn="ctr"/>
            <a:r>
              <a:rPr lang="en-US" sz="2000">
                <a:latin typeface="Arial"/>
                <a:cs typeface="Arial"/>
              </a:rPr>
              <a:t>These capabilities are missing, unclear, or doesn’t apply to my region or entity?</a:t>
            </a:r>
            <a:endParaRPr lang="en-US" sz="2000" spc="600">
              <a:latin typeface="Arial"/>
              <a:cs typeface="Arial"/>
            </a:endParaRPr>
          </a:p>
        </p:txBody>
      </p:sp>
      <p:cxnSp>
        <p:nvCxnSpPr>
          <p:cNvPr id="2" name="Straight Connector 1">
            <a:extLst>
              <a:ext uri="{FF2B5EF4-FFF2-40B4-BE49-F238E27FC236}">
                <a16:creationId xmlns:a16="http://schemas.microsoft.com/office/drawing/2014/main" id="{AFB22414-9B69-1374-84ED-0D3289CECFD0}"/>
              </a:ext>
            </a:extLst>
          </p:cNvPr>
          <p:cNvCxnSpPr>
            <a:cxnSpLocks/>
          </p:cNvCxnSpPr>
          <p:nvPr/>
        </p:nvCxnSpPr>
        <p:spPr>
          <a:xfrm>
            <a:off x="6400800" y="1897811"/>
            <a:ext cx="0" cy="667684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B0CF5AC-BDCD-B216-0505-B4BEC7D0C69D}"/>
              </a:ext>
            </a:extLst>
          </p:cNvPr>
          <p:cNvSpPr txBox="1"/>
          <p:nvPr/>
        </p:nvSpPr>
        <p:spPr>
          <a:xfrm>
            <a:off x="6736080" y="2208514"/>
            <a:ext cx="4023360" cy="1477328"/>
          </a:xfrm>
          <a:prstGeom prst="rect">
            <a:avLst/>
          </a:prstGeom>
          <a:noFill/>
        </p:spPr>
        <p:txBody>
          <a:bodyPr wrap="square" rtlCol="0">
            <a:spAutoFit/>
          </a:bodyPr>
          <a:lstStyle/>
          <a:p>
            <a:pPr marL="285750" indent="-285750">
              <a:buFontTx/>
              <a:buChar char="-"/>
            </a:pPr>
            <a:r>
              <a:rPr lang="en-NZ" dirty="0"/>
              <a:t>Filing tax</a:t>
            </a:r>
          </a:p>
          <a:p>
            <a:pPr marL="285750" indent="-285750">
              <a:buFontTx/>
              <a:buChar char="-"/>
            </a:pPr>
            <a:r>
              <a:rPr lang="en-NZ" dirty="0"/>
              <a:t>Knowing who to go to as small business owners to seek assistance (financial, capability, resources)</a:t>
            </a:r>
          </a:p>
        </p:txBody>
      </p:sp>
    </p:spTree>
    <p:extLst>
      <p:ext uri="{BB962C8B-B14F-4D97-AF65-F5344CB8AC3E}">
        <p14:creationId xmlns:p14="http://schemas.microsoft.com/office/powerpoint/2010/main" val="356652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8E1FAD-2AB7-9DB1-95F4-AD3036DA5918}"/>
              </a:ext>
            </a:extLst>
          </p:cNvPr>
          <p:cNvSpPr>
            <a:spLocks noGrp="1"/>
          </p:cNvSpPr>
          <p:nvPr>
            <p:ph type="title"/>
          </p:nvPr>
        </p:nvSpPr>
        <p:spPr/>
        <p:txBody>
          <a:bodyPr/>
          <a:lstStyle/>
          <a:p>
            <a:endParaRPr lang="en-NZ"/>
          </a:p>
        </p:txBody>
      </p:sp>
      <p:sp>
        <p:nvSpPr>
          <p:cNvPr id="9" name="Content Placeholder 8">
            <a:extLst>
              <a:ext uri="{FF2B5EF4-FFF2-40B4-BE49-F238E27FC236}">
                <a16:creationId xmlns:a16="http://schemas.microsoft.com/office/drawing/2014/main" id="{C3484D1E-5E32-0B63-9D72-0329ABDADDE1}"/>
              </a:ext>
            </a:extLst>
          </p:cNvPr>
          <p:cNvSpPr>
            <a:spLocks noGrp="1"/>
          </p:cNvSpPr>
          <p:nvPr>
            <p:ph idx="1"/>
          </p:nvPr>
        </p:nvSpPr>
        <p:spPr/>
        <p:txBody>
          <a:bodyPr/>
          <a:lstStyle/>
          <a:p>
            <a:r>
              <a:rPr lang="en-NZ" dirty="0"/>
              <a:t>KEY: Attendees were presented with high-level topics and skills that is embedded across the qualifications within each workstream</a:t>
            </a:r>
          </a:p>
          <a:p>
            <a:endParaRPr lang="en-NZ" dirty="0"/>
          </a:p>
        </p:txBody>
      </p:sp>
      <p:sp>
        <p:nvSpPr>
          <p:cNvPr id="2" name="Footer Placeholder 1">
            <a:extLst>
              <a:ext uri="{FF2B5EF4-FFF2-40B4-BE49-F238E27FC236}">
                <a16:creationId xmlns:a16="http://schemas.microsoft.com/office/drawing/2014/main" id="{45E487F2-9C23-EF23-9C95-8D5C48E73112}"/>
              </a:ext>
            </a:extLst>
          </p:cNvPr>
          <p:cNvSpPr>
            <a:spLocks noGrp="1"/>
          </p:cNvSpPr>
          <p:nvPr>
            <p:ph type="ftr" sz="quarter" idx="11"/>
          </p:nvPr>
        </p:nvSpPr>
        <p:spPr/>
        <p:txBody>
          <a:bodyPr/>
          <a:lstStyle/>
          <a:p>
            <a:pPr algn="r"/>
            <a:r>
              <a:rPr lang="en-US"/>
              <a:t>Ringa Hora  |  Power of Three Business Qual Workshop</a:t>
            </a:r>
          </a:p>
        </p:txBody>
      </p:sp>
      <p:sp>
        <p:nvSpPr>
          <p:cNvPr id="3" name="Oval 2">
            <a:extLst>
              <a:ext uri="{FF2B5EF4-FFF2-40B4-BE49-F238E27FC236}">
                <a16:creationId xmlns:a16="http://schemas.microsoft.com/office/drawing/2014/main" id="{127F78F7-1257-ECE6-55C9-6462D49ACDFF}"/>
              </a:ext>
            </a:extLst>
          </p:cNvPr>
          <p:cNvSpPr/>
          <p:nvPr/>
        </p:nvSpPr>
        <p:spPr>
          <a:xfrm>
            <a:off x="1193103" y="4171374"/>
            <a:ext cx="807720" cy="777240"/>
          </a:xfrm>
          <a:prstGeom prst="ellipse">
            <a:avLst/>
          </a:prstGeom>
          <a:ln>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graphicFrame>
        <p:nvGraphicFramePr>
          <p:cNvPr id="4" name="Table 3">
            <a:extLst>
              <a:ext uri="{FF2B5EF4-FFF2-40B4-BE49-F238E27FC236}">
                <a16:creationId xmlns:a16="http://schemas.microsoft.com/office/drawing/2014/main" id="{5A15E6BE-EB4A-A5CA-BAEA-72704EA3ACA3}"/>
              </a:ext>
            </a:extLst>
          </p:cNvPr>
          <p:cNvGraphicFramePr>
            <a:graphicFrameLocks noGrp="1"/>
          </p:cNvGraphicFramePr>
          <p:nvPr>
            <p:extLst>
              <p:ext uri="{D42A27DB-BD31-4B8C-83A1-F6EECF244321}">
                <p14:modId xmlns:p14="http://schemas.microsoft.com/office/powerpoint/2010/main" val="3023908016"/>
              </p:ext>
            </p:extLst>
          </p:nvPr>
        </p:nvGraphicFramePr>
        <p:xfrm>
          <a:off x="796863" y="3332853"/>
          <a:ext cx="8183880" cy="1618078"/>
        </p:xfrm>
        <a:graphic>
          <a:graphicData uri="http://schemas.openxmlformats.org/drawingml/2006/table">
            <a:tbl>
              <a:tblPr firstRow="1" bandRow="1">
                <a:tableStyleId>{5940675A-B579-460E-94D1-54222C63F5DA}</a:tableStyleId>
              </a:tblPr>
              <a:tblGrid>
                <a:gridCol w="1844040">
                  <a:extLst>
                    <a:ext uri="{9D8B030D-6E8A-4147-A177-3AD203B41FA5}">
                      <a16:colId xmlns:a16="http://schemas.microsoft.com/office/drawing/2014/main" val="2667597931"/>
                    </a:ext>
                  </a:extLst>
                </a:gridCol>
                <a:gridCol w="6339840">
                  <a:extLst>
                    <a:ext uri="{9D8B030D-6E8A-4147-A177-3AD203B41FA5}">
                      <a16:colId xmlns:a16="http://schemas.microsoft.com/office/drawing/2014/main" val="255033332"/>
                    </a:ext>
                  </a:extLst>
                </a:gridCol>
              </a:tblGrid>
              <a:tr h="809039">
                <a:tc>
                  <a:txBody>
                    <a:bodyPr/>
                    <a:lstStyle/>
                    <a:p>
                      <a:endParaRPr lang="en-NZ"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NZ"/>
                        <a:t>Existing skills and knowledge the qualifications already include</a:t>
                      </a:r>
                      <a:endParaRPr lang="en-NZ"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9466661"/>
                  </a:ext>
                </a:extLst>
              </a:tr>
              <a:tr h="809039">
                <a:tc>
                  <a:txBody>
                    <a:bodyPr/>
                    <a:lstStyle/>
                    <a:p>
                      <a:endParaRPr lang="en-NZ"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NZ" dirty="0"/>
                        <a:t>These circles and “additional insights” list is what attendees added at the event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6510576"/>
                  </a:ext>
                </a:extLst>
              </a:tr>
            </a:tbl>
          </a:graphicData>
        </a:graphic>
      </p:graphicFrame>
      <p:sp>
        <p:nvSpPr>
          <p:cNvPr id="5" name="Oval 4">
            <a:extLst>
              <a:ext uri="{FF2B5EF4-FFF2-40B4-BE49-F238E27FC236}">
                <a16:creationId xmlns:a16="http://schemas.microsoft.com/office/drawing/2014/main" id="{8E0608EF-3D33-51AF-9D4D-BF2C2B189360}"/>
              </a:ext>
            </a:extLst>
          </p:cNvPr>
          <p:cNvSpPr/>
          <p:nvPr/>
        </p:nvSpPr>
        <p:spPr>
          <a:xfrm>
            <a:off x="1193103" y="3330536"/>
            <a:ext cx="807720" cy="7772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428966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594823-7E4F-9E2D-94B6-E55DEF730D28}"/>
              </a:ext>
            </a:extLst>
          </p:cNvPr>
          <p:cNvSpPr txBox="1"/>
          <p:nvPr/>
        </p:nvSpPr>
        <p:spPr>
          <a:xfrm>
            <a:off x="276244" y="421072"/>
            <a:ext cx="9329769" cy="1236236"/>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SUMMARY</a:t>
            </a:r>
          </a:p>
          <a:p>
            <a:r>
              <a:rPr lang="en-US" sz="2400">
                <a:latin typeface="Arial Black"/>
                <a:cs typeface="Arial Black" panose="020B0604020202020204" pitchFamily="34" charset="0"/>
              </a:rPr>
              <a:t>MANAGEMENT</a:t>
            </a:r>
          </a:p>
          <a:p>
            <a:endParaRPr lang="en-US" sz="1400">
              <a:latin typeface="Arial" panose="020B0604020202020204" pitchFamily="34" charset="0"/>
              <a:cs typeface="Arial" panose="020B0604020202020204" pitchFamily="34" charset="0"/>
            </a:endParaRPr>
          </a:p>
          <a:p>
            <a:r>
              <a:rPr lang="en-US" sz="1200">
                <a:latin typeface="Arial"/>
                <a:cs typeface="Arial"/>
              </a:rPr>
              <a:t>The review for Management has launched. We would like to acknowledge the link between Management and Leadership…</a:t>
            </a:r>
          </a:p>
        </p:txBody>
      </p:sp>
      <p:graphicFrame>
        <p:nvGraphicFramePr>
          <p:cNvPr id="3" name="Table 2">
            <a:extLst>
              <a:ext uri="{FF2B5EF4-FFF2-40B4-BE49-F238E27FC236}">
                <a16:creationId xmlns:a16="http://schemas.microsoft.com/office/drawing/2014/main" id="{344C0F53-827B-40F7-8006-B04CF743130D}"/>
              </a:ext>
            </a:extLst>
          </p:cNvPr>
          <p:cNvGraphicFramePr>
            <a:graphicFrameLocks noGrp="1"/>
          </p:cNvGraphicFramePr>
          <p:nvPr/>
        </p:nvGraphicFramePr>
        <p:xfrm>
          <a:off x="276245" y="1914080"/>
          <a:ext cx="12372957" cy="7266048"/>
        </p:xfrm>
        <a:graphic>
          <a:graphicData uri="http://schemas.openxmlformats.org/drawingml/2006/table">
            <a:tbl>
              <a:tblPr firstRow="1" bandRow="1">
                <a:tableStyleId>{5C22544A-7EE6-4342-B048-85BDC9FD1C3A}</a:tableStyleId>
              </a:tblPr>
              <a:tblGrid>
                <a:gridCol w="3168959">
                  <a:extLst>
                    <a:ext uri="{9D8B030D-6E8A-4147-A177-3AD203B41FA5}">
                      <a16:colId xmlns:a16="http://schemas.microsoft.com/office/drawing/2014/main" val="880716752"/>
                    </a:ext>
                  </a:extLst>
                </a:gridCol>
                <a:gridCol w="3642360">
                  <a:extLst>
                    <a:ext uri="{9D8B030D-6E8A-4147-A177-3AD203B41FA5}">
                      <a16:colId xmlns:a16="http://schemas.microsoft.com/office/drawing/2014/main" val="3955730431"/>
                    </a:ext>
                  </a:extLst>
                </a:gridCol>
                <a:gridCol w="5561638">
                  <a:extLst>
                    <a:ext uri="{9D8B030D-6E8A-4147-A177-3AD203B41FA5}">
                      <a16:colId xmlns:a16="http://schemas.microsoft.com/office/drawing/2014/main" val="2174123592"/>
                    </a:ext>
                  </a:extLst>
                </a:gridCol>
              </a:tblGrid>
              <a:tr h="636197">
                <a:tc gridSpan="2">
                  <a:txBody>
                    <a:bodyPr/>
                    <a:lstStyle/>
                    <a:p>
                      <a:pPr algn="ctr"/>
                      <a:r>
                        <a:rPr lang="en-NZ" sz="2400"/>
                        <a:t>Differences</a:t>
                      </a:r>
                    </a:p>
                  </a:txBody>
                  <a:tcPr/>
                </a:tc>
                <a:tc hMerge="1">
                  <a:txBody>
                    <a:bodyPr/>
                    <a:lstStyle/>
                    <a:p>
                      <a:endParaRPr lang="en-NZ"/>
                    </a:p>
                  </a:txBody>
                  <a:tcPr/>
                </a:tc>
                <a:tc>
                  <a:txBody>
                    <a:bodyPr/>
                    <a:lstStyle/>
                    <a:p>
                      <a:pPr algn="ctr"/>
                      <a:r>
                        <a:rPr lang="en-NZ" sz="2400"/>
                        <a:t>Crossover</a:t>
                      </a:r>
                    </a:p>
                  </a:txBody>
                  <a:tcPr>
                    <a:solidFill>
                      <a:schemeClr val="accent4">
                        <a:lumMod val="75000"/>
                      </a:schemeClr>
                    </a:solidFill>
                  </a:tcPr>
                </a:tc>
                <a:extLst>
                  <a:ext uri="{0D108BD9-81ED-4DB2-BD59-A6C34878D82A}">
                    <a16:rowId xmlns:a16="http://schemas.microsoft.com/office/drawing/2014/main" val="4083229845"/>
                  </a:ext>
                </a:extLst>
              </a:tr>
              <a:tr h="385889">
                <a:tc>
                  <a:txBody>
                    <a:bodyPr/>
                    <a:lstStyle/>
                    <a:p>
                      <a:pPr algn="l"/>
                      <a:r>
                        <a:rPr lang="en-NZ" b="1">
                          <a:solidFill>
                            <a:schemeClr val="bg1"/>
                          </a:solidFill>
                        </a:rPr>
                        <a:t>Management: </a:t>
                      </a:r>
                    </a:p>
                  </a:txBody>
                  <a:tcPr>
                    <a:solidFill>
                      <a:schemeClr val="accent2"/>
                    </a:solidFill>
                  </a:tcPr>
                </a:tc>
                <a:tc>
                  <a:txBody>
                    <a:bodyPr/>
                    <a:lstStyle/>
                    <a:p>
                      <a:pPr algn="l"/>
                      <a:r>
                        <a:rPr lang="en-NZ" b="1">
                          <a:solidFill>
                            <a:schemeClr val="bg1"/>
                          </a:solidFill>
                        </a:rPr>
                        <a:t>Leadership</a:t>
                      </a:r>
                    </a:p>
                  </a:txBody>
                  <a:tcPr>
                    <a:solidFill>
                      <a:schemeClr val="accent2"/>
                    </a:solidFill>
                  </a:tcPr>
                </a:tc>
                <a:tc>
                  <a:txBody>
                    <a:bodyPr/>
                    <a:lstStyle/>
                    <a:p>
                      <a:pPr algn="l"/>
                      <a:endParaRPr lang="en-NZ"/>
                    </a:p>
                  </a:txBody>
                  <a:tcPr>
                    <a:solidFill>
                      <a:schemeClr val="accent2"/>
                    </a:solidFill>
                  </a:tcPr>
                </a:tc>
                <a:extLst>
                  <a:ext uri="{0D108BD9-81ED-4DB2-BD59-A6C34878D82A}">
                    <a16:rowId xmlns:a16="http://schemas.microsoft.com/office/drawing/2014/main" val="1157140058"/>
                  </a:ext>
                </a:extLst>
              </a:tr>
              <a:tr h="6243962">
                <a:tc>
                  <a:txBody>
                    <a:bodyPr/>
                    <a:lstStyle/>
                    <a:p>
                      <a:pPr algn="l"/>
                      <a:r>
                        <a:rPr lang="en-NZ"/>
                        <a:t>Focuses on administering and maintaining systems </a:t>
                      </a:r>
                    </a:p>
                    <a:p>
                      <a:pPr algn="l"/>
                      <a:endParaRPr lang="en-NZ"/>
                    </a:p>
                    <a:p>
                      <a:pPr algn="l"/>
                      <a:r>
                        <a:rPr lang="en-NZ"/>
                        <a:t>Emphasizes planning, organizing, and controlling </a:t>
                      </a:r>
                    </a:p>
                    <a:p>
                      <a:pPr algn="l"/>
                      <a:endParaRPr lang="en-NZ"/>
                    </a:p>
                    <a:p>
                      <a:pPr algn="l"/>
                      <a:r>
                        <a:rPr lang="en-NZ"/>
                        <a:t>Concerned with achieving short-term goals and objectives </a:t>
                      </a:r>
                    </a:p>
                    <a:p>
                      <a:pPr algn="l"/>
                      <a:endParaRPr lang="en-NZ"/>
                    </a:p>
                    <a:p>
                      <a:pPr algn="l"/>
                      <a:r>
                        <a:rPr lang="en-NZ"/>
                        <a:t>Relies on formal authority and position power </a:t>
                      </a:r>
                    </a:p>
                    <a:p>
                      <a:pPr algn="l"/>
                      <a:endParaRPr lang="en-NZ"/>
                    </a:p>
                    <a:p>
                      <a:pPr algn="l"/>
                      <a:r>
                        <a:rPr lang="en-NZ"/>
                        <a:t>Tends to be more tactical and process-oriented </a:t>
                      </a:r>
                    </a:p>
                  </a:txBody>
                  <a:tcPr/>
                </a:tc>
                <a:tc>
                  <a:txBody>
                    <a:bodyPr/>
                    <a:lstStyle/>
                    <a:p>
                      <a:pPr algn="l"/>
                      <a:r>
                        <a:rPr lang="en-NZ"/>
                        <a:t>Focuses on influencing and guiding people </a:t>
                      </a:r>
                    </a:p>
                    <a:p>
                      <a:pPr algn="l"/>
                      <a:endParaRPr lang="en-NZ"/>
                    </a:p>
                    <a:p>
                      <a:pPr algn="l"/>
                      <a:r>
                        <a:rPr lang="en-NZ"/>
                        <a:t>Emphasizes vision, inspiration, and motivation </a:t>
                      </a:r>
                    </a:p>
                    <a:p>
                      <a:pPr algn="l"/>
                      <a:endParaRPr lang="en-NZ"/>
                    </a:p>
                    <a:p>
                      <a:pPr algn="l"/>
                      <a:r>
                        <a:rPr lang="en-NZ"/>
                        <a:t>Concerned with long-term direction and strategy </a:t>
                      </a:r>
                    </a:p>
                    <a:p>
                      <a:pPr algn="l"/>
                      <a:endParaRPr lang="en-NZ"/>
                    </a:p>
                    <a:p>
                      <a:pPr algn="l"/>
                      <a:r>
                        <a:rPr lang="en-NZ"/>
                        <a:t>Relies on personal power and influence </a:t>
                      </a:r>
                    </a:p>
                    <a:p>
                      <a:pPr algn="l"/>
                      <a:endParaRPr lang="en-NZ"/>
                    </a:p>
                    <a:p>
                      <a:pPr algn="l"/>
                      <a:r>
                        <a:rPr lang="en-NZ"/>
                        <a:t>Tends to be more strategic and people-oriented </a:t>
                      </a:r>
                    </a:p>
                  </a:txBody>
                  <a:tcPr/>
                </a:tc>
                <a:tc>
                  <a:txBody>
                    <a:bodyPr/>
                    <a:lstStyle/>
                    <a:p>
                      <a:pPr marL="342900" indent="-342900" algn="l">
                        <a:buFont typeface="Arial" panose="020B0604020202020204" pitchFamily="34" charset="0"/>
                        <a:buChar char="•"/>
                      </a:pPr>
                      <a:r>
                        <a:rPr lang="en-NZ"/>
                        <a:t>Decision-making: Both need to make important decisions for their teams and organizations.</a:t>
                      </a:r>
                    </a:p>
                    <a:p>
                      <a:pPr marL="342900" indent="-342900" algn="l">
                        <a:buFont typeface="Arial" panose="020B0604020202020204" pitchFamily="34" charset="0"/>
                        <a:buChar char="•"/>
                      </a:pPr>
                      <a:r>
                        <a:rPr lang="en-NZ"/>
                        <a:t>Communication: Clear communication is essential to share goals, expectations, and feedback.</a:t>
                      </a:r>
                    </a:p>
                    <a:p>
                      <a:pPr marL="342900" indent="-342900" algn="l">
                        <a:buFont typeface="Arial" panose="020B0604020202020204" pitchFamily="34" charset="0"/>
                        <a:buChar char="•"/>
                      </a:pPr>
                      <a:r>
                        <a:rPr lang="en-NZ"/>
                        <a:t>Problem-solving: Both must tackle challenges and find solutions.</a:t>
                      </a:r>
                    </a:p>
                    <a:p>
                      <a:pPr marL="342900" indent="-342900" algn="l">
                        <a:buFont typeface="Arial" panose="020B0604020202020204" pitchFamily="34" charset="0"/>
                        <a:buChar char="•"/>
                      </a:pPr>
                      <a:r>
                        <a:rPr lang="en-NZ"/>
                        <a:t>Team development: Both roles involve growing talent and building strong teams.</a:t>
                      </a:r>
                    </a:p>
                    <a:p>
                      <a:pPr marL="342900" indent="-342900" algn="l">
                        <a:buFont typeface="Arial" panose="020B0604020202020204" pitchFamily="34" charset="0"/>
                        <a:buChar char="•"/>
                      </a:pPr>
                      <a:r>
                        <a:rPr lang="en-NZ"/>
                        <a:t>Goal setting: Both set objectives, though the scope may vary.</a:t>
                      </a:r>
                    </a:p>
                    <a:p>
                      <a:pPr marL="342900" indent="-342900" algn="l">
                        <a:buFont typeface="Arial" panose="020B0604020202020204" pitchFamily="34" charset="0"/>
                        <a:buChar char="•"/>
                      </a:pPr>
                      <a:r>
                        <a:rPr lang="en-NZ"/>
                        <a:t>Resource allocation: Both need to distribute resources effectively to meet goals.</a:t>
                      </a:r>
                    </a:p>
                    <a:p>
                      <a:pPr marL="342900" indent="-342900" algn="l">
                        <a:buFont typeface="Arial" panose="020B0604020202020204" pitchFamily="34" charset="0"/>
                        <a:buChar char="•"/>
                      </a:pPr>
                      <a:r>
                        <a:rPr lang="en-NZ"/>
                        <a:t>Change management: Both guide and implement changes.</a:t>
                      </a:r>
                    </a:p>
                    <a:p>
                      <a:pPr marL="342900" indent="-342900" algn="l">
                        <a:buFont typeface="Arial" panose="020B0604020202020204" pitchFamily="34" charset="0"/>
                        <a:buChar char="•"/>
                      </a:pPr>
                      <a:r>
                        <a:rPr lang="en-NZ"/>
                        <a:t>Performance evaluation: Both assess the performance of individuals and teams.</a:t>
                      </a:r>
                    </a:p>
                    <a:p>
                      <a:pPr marL="342900" indent="-342900" algn="l">
                        <a:buFont typeface="Arial" panose="020B0604020202020204" pitchFamily="34" charset="0"/>
                        <a:buChar char="•"/>
                      </a:pPr>
                      <a:r>
                        <a:rPr lang="en-NZ"/>
                        <a:t>Conflict resolution: Both address and resolve team conflicts.</a:t>
                      </a:r>
                    </a:p>
                    <a:p>
                      <a:pPr marL="342900" indent="-342900" algn="l">
                        <a:buFont typeface="Arial" panose="020B0604020202020204" pitchFamily="34" charset="0"/>
                        <a:buChar char="•"/>
                      </a:pPr>
                      <a:r>
                        <a:rPr lang="en-NZ"/>
                        <a:t>Ethical responsibility: Both uphold ethical standards and foster a positive culture.</a:t>
                      </a:r>
                    </a:p>
                  </a:txBody>
                  <a:tcPr>
                    <a:solidFill>
                      <a:schemeClr val="accent5">
                        <a:lumMod val="60000"/>
                        <a:lumOff val="40000"/>
                      </a:schemeClr>
                    </a:solidFill>
                  </a:tcPr>
                </a:tc>
                <a:extLst>
                  <a:ext uri="{0D108BD9-81ED-4DB2-BD59-A6C34878D82A}">
                    <a16:rowId xmlns:a16="http://schemas.microsoft.com/office/drawing/2014/main" val="1985384427"/>
                  </a:ext>
                </a:extLst>
              </a:tr>
            </a:tbl>
          </a:graphicData>
        </a:graphic>
      </p:graphicFrame>
    </p:spTree>
    <p:extLst>
      <p:ext uri="{BB962C8B-B14F-4D97-AF65-F5344CB8AC3E}">
        <p14:creationId xmlns:p14="http://schemas.microsoft.com/office/powerpoint/2010/main" val="2528203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EFDF6416-30F4-9CF3-9F7A-5BA621117C1D}"/>
              </a:ext>
            </a:extLst>
          </p:cNvPr>
          <p:cNvGrpSpPr/>
          <p:nvPr/>
        </p:nvGrpSpPr>
        <p:grpSpPr>
          <a:xfrm>
            <a:off x="4171407" y="1444644"/>
            <a:ext cx="6949974" cy="6467096"/>
            <a:chOff x="4171407" y="1444644"/>
            <a:chExt cx="6949974" cy="6467096"/>
          </a:xfrm>
        </p:grpSpPr>
        <p:grpSp>
          <p:nvGrpSpPr>
            <p:cNvPr id="77" name="Group 76">
              <a:extLst>
                <a:ext uri="{FF2B5EF4-FFF2-40B4-BE49-F238E27FC236}">
                  <a16:creationId xmlns:a16="http://schemas.microsoft.com/office/drawing/2014/main" id="{DD6DB986-ED68-A1F2-6AF7-DB339222B134}"/>
                </a:ext>
              </a:extLst>
            </p:cNvPr>
            <p:cNvGrpSpPr/>
            <p:nvPr/>
          </p:nvGrpSpPr>
          <p:grpSpPr>
            <a:xfrm>
              <a:off x="7721573" y="1549371"/>
              <a:ext cx="3399808" cy="6362369"/>
              <a:chOff x="7721573" y="1549371"/>
              <a:chExt cx="3399808" cy="6362369"/>
            </a:xfrm>
          </p:grpSpPr>
          <p:cxnSp>
            <p:nvCxnSpPr>
              <p:cNvPr id="40" name="Straight Connector 39">
                <a:extLst>
                  <a:ext uri="{FF2B5EF4-FFF2-40B4-BE49-F238E27FC236}">
                    <a16:creationId xmlns:a16="http://schemas.microsoft.com/office/drawing/2014/main" id="{77F48F18-C81A-DF60-2F47-3C2190E1E1F9}"/>
                  </a:ext>
                </a:extLst>
              </p:cNvPr>
              <p:cNvCxnSpPr>
                <a:stCxn id="8" idx="4"/>
                <a:endCxn id="22" idx="0"/>
              </p:cNvCxnSpPr>
              <p:nvPr/>
            </p:nvCxnSpPr>
            <p:spPr>
              <a:xfrm>
                <a:off x="7741087" y="2464231"/>
                <a:ext cx="13241" cy="5447509"/>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3639759-484E-08E9-8A74-B2132F60AF53}"/>
                  </a:ext>
                </a:extLst>
              </p:cNvPr>
              <p:cNvCxnSpPr/>
              <p:nvPr/>
            </p:nvCxnSpPr>
            <p:spPr>
              <a:xfrm flipV="1">
                <a:off x="7741086" y="1549371"/>
                <a:ext cx="1148466" cy="3251229"/>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D30B01E-71C5-9A5C-8624-92C40F821D6B}"/>
                  </a:ext>
                </a:extLst>
              </p:cNvPr>
              <p:cNvCxnSpPr>
                <a:cxnSpLocks/>
              </p:cNvCxnSpPr>
              <p:nvPr/>
            </p:nvCxnSpPr>
            <p:spPr>
              <a:xfrm flipV="1">
                <a:off x="7721573" y="3032600"/>
                <a:ext cx="1470560" cy="176800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198767C-BB9E-18C1-E2D3-4B680B9A215D}"/>
                  </a:ext>
                </a:extLst>
              </p:cNvPr>
              <p:cNvCxnSpPr/>
              <p:nvPr/>
            </p:nvCxnSpPr>
            <p:spPr>
              <a:xfrm flipV="1">
                <a:off x="7741086" y="2968492"/>
                <a:ext cx="2952450" cy="1832108"/>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F0ABDE1-B2B7-15B6-65A7-D789EC3F5656}"/>
                  </a:ext>
                </a:extLst>
              </p:cNvPr>
              <p:cNvCxnSpPr>
                <a:cxnSpLocks/>
              </p:cNvCxnSpPr>
              <p:nvPr/>
            </p:nvCxnSpPr>
            <p:spPr>
              <a:xfrm flipV="1">
                <a:off x="7721573" y="4360087"/>
                <a:ext cx="2255503" cy="44342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F64076D-2873-74E6-02FD-15538A43A956}"/>
                  </a:ext>
                </a:extLst>
              </p:cNvPr>
              <p:cNvCxnSpPr/>
              <p:nvPr/>
            </p:nvCxnSpPr>
            <p:spPr>
              <a:xfrm>
                <a:off x="7741085" y="4819151"/>
                <a:ext cx="3380296" cy="414764"/>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887F391-1326-F852-EAE2-87F93837E665}"/>
                  </a:ext>
                </a:extLst>
              </p:cNvPr>
              <p:cNvCxnSpPr/>
              <p:nvPr/>
            </p:nvCxnSpPr>
            <p:spPr>
              <a:xfrm>
                <a:off x="7741086" y="4827913"/>
                <a:ext cx="1898566" cy="86198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6D62B2B-238E-E15F-DC0A-145D4654CF91}"/>
                  </a:ext>
                </a:extLst>
              </p:cNvPr>
              <p:cNvCxnSpPr>
                <a:cxnSpLocks/>
              </p:cNvCxnSpPr>
              <p:nvPr/>
            </p:nvCxnSpPr>
            <p:spPr>
              <a:xfrm>
                <a:off x="7741085" y="4827913"/>
                <a:ext cx="2564993" cy="265875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CA27356-6D63-99DE-0D55-B487D9BEE6E3}"/>
                  </a:ext>
                </a:extLst>
              </p:cNvPr>
              <p:cNvCxnSpPr/>
              <p:nvPr/>
            </p:nvCxnSpPr>
            <p:spPr>
              <a:xfrm>
                <a:off x="7721573" y="4834835"/>
                <a:ext cx="833248" cy="1946817"/>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B9278FA9-D98D-0192-03A4-3F8AEDF214AC}"/>
                </a:ext>
              </a:extLst>
            </p:cNvPr>
            <p:cNvGrpSpPr/>
            <p:nvPr/>
          </p:nvGrpSpPr>
          <p:grpSpPr>
            <a:xfrm flipH="1">
              <a:off x="4171407" y="1444644"/>
              <a:ext cx="3551376" cy="5885998"/>
              <a:chOff x="7873973" y="1597044"/>
              <a:chExt cx="3551376" cy="5885998"/>
            </a:xfrm>
          </p:grpSpPr>
          <p:cxnSp>
            <p:nvCxnSpPr>
              <p:cNvPr id="62" name="Straight Connector 61">
                <a:extLst>
                  <a:ext uri="{FF2B5EF4-FFF2-40B4-BE49-F238E27FC236}">
                    <a16:creationId xmlns:a16="http://schemas.microsoft.com/office/drawing/2014/main" id="{E6C51E7A-96C5-C0F4-BBDC-0610F39226ED}"/>
                  </a:ext>
                </a:extLst>
              </p:cNvPr>
              <p:cNvCxnSpPr>
                <a:cxnSpLocks/>
              </p:cNvCxnSpPr>
              <p:nvPr/>
            </p:nvCxnSpPr>
            <p:spPr>
              <a:xfrm flipV="1">
                <a:off x="7893486" y="1597044"/>
                <a:ext cx="1238006" cy="335595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D572005-D361-4CE3-DD90-2AE3972B1B4C}"/>
                  </a:ext>
                </a:extLst>
              </p:cNvPr>
              <p:cNvCxnSpPr>
                <a:cxnSpLocks/>
              </p:cNvCxnSpPr>
              <p:nvPr/>
            </p:nvCxnSpPr>
            <p:spPr>
              <a:xfrm flipV="1">
                <a:off x="7873973" y="3089564"/>
                <a:ext cx="1631648" cy="186343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41F41B99-0B42-66D0-9DF1-273181B0B053}"/>
                  </a:ext>
                </a:extLst>
              </p:cNvPr>
              <p:cNvCxnSpPr>
                <a:cxnSpLocks/>
              </p:cNvCxnSpPr>
              <p:nvPr/>
            </p:nvCxnSpPr>
            <p:spPr>
              <a:xfrm flipV="1">
                <a:off x="7893486" y="3046568"/>
                <a:ext cx="3139025" cy="1906432"/>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97547CD9-E863-9CA4-0363-5C21F57F3019}"/>
                  </a:ext>
                </a:extLst>
              </p:cNvPr>
              <p:cNvCxnSpPr>
                <a:cxnSpLocks/>
              </p:cNvCxnSpPr>
              <p:nvPr/>
            </p:nvCxnSpPr>
            <p:spPr>
              <a:xfrm flipV="1">
                <a:off x="7873973" y="4512487"/>
                <a:ext cx="2255503" cy="44342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896B8AC-F9D6-3798-763B-FBC1C3AFF4B6}"/>
                  </a:ext>
                </a:extLst>
              </p:cNvPr>
              <p:cNvCxnSpPr>
                <a:cxnSpLocks/>
              </p:cNvCxnSpPr>
              <p:nvPr/>
            </p:nvCxnSpPr>
            <p:spPr>
              <a:xfrm>
                <a:off x="7893485" y="4971551"/>
                <a:ext cx="3531864" cy="45417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D444FEF-4CCC-9437-6B76-10699CC1603E}"/>
                  </a:ext>
                </a:extLst>
              </p:cNvPr>
              <p:cNvCxnSpPr>
                <a:cxnSpLocks/>
              </p:cNvCxnSpPr>
              <p:nvPr/>
            </p:nvCxnSpPr>
            <p:spPr>
              <a:xfrm>
                <a:off x="7893486" y="4980313"/>
                <a:ext cx="2057098" cy="97468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70C8C965-56F0-025E-835C-593964ECC1E9}"/>
                  </a:ext>
                </a:extLst>
              </p:cNvPr>
              <p:cNvCxnSpPr>
                <a:cxnSpLocks/>
              </p:cNvCxnSpPr>
              <p:nvPr/>
            </p:nvCxnSpPr>
            <p:spPr>
              <a:xfrm>
                <a:off x="7893485" y="4980313"/>
                <a:ext cx="2347973" cy="2502729"/>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FD136B5C-CEAB-1638-AB71-ECD42A8D517B}"/>
                  </a:ext>
                </a:extLst>
              </p:cNvPr>
              <p:cNvCxnSpPr>
                <a:cxnSpLocks/>
              </p:cNvCxnSpPr>
              <p:nvPr/>
            </p:nvCxnSpPr>
            <p:spPr>
              <a:xfrm>
                <a:off x="7873973" y="4987235"/>
                <a:ext cx="833248" cy="1946817"/>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grpSp>
      </p:grpSp>
      <p:sp>
        <p:nvSpPr>
          <p:cNvPr id="4" name="TextBox 3">
            <a:extLst>
              <a:ext uri="{FF2B5EF4-FFF2-40B4-BE49-F238E27FC236}">
                <a16:creationId xmlns:a16="http://schemas.microsoft.com/office/drawing/2014/main" id="{550C4770-3BBB-E50D-BFFE-3DCA79AF3A96}"/>
              </a:ext>
            </a:extLst>
          </p:cNvPr>
          <p:cNvSpPr txBox="1"/>
          <p:nvPr/>
        </p:nvSpPr>
        <p:spPr>
          <a:xfrm>
            <a:off x="222648" y="395084"/>
            <a:ext cx="3213451" cy="2195473"/>
          </a:xfrm>
          <a:prstGeom prst="rect">
            <a:avLst/>
          </a:prstGeom>
          <a:noFill/>
        </p:spPr>
        <p:txBody>
          <a:bodyPr wrap="square" rtlCol="0">
            <a:spAutoFit/>
          </a:bodyPr>
          <a:lstStyle/>
          <a:p>
            <a:pPr>
              <a:spcAft>
                <a:spcPts val="1000"/>
              </a:spcAft>
            </a:pPr>
            <a:r>
              <a:rPr lang="en-US" sz="1600" dirty="0">
                <a:latin typeface="Arial" panose="020B0604020202020204" pitchFamily="34" charset="0"/>
                <a:cs typeface="Arial" panose="020B0604020202020204" pitchFamily="34" charset="0"/>
              </a:rPr>
              <a:t>IDENTIFY SKILLS UNIQUE TO MANAGEMENT</a:t>
            </a:r>
          </a:p>
          <a:p>
            <a:pPr>
              <a:spcAft>
                <a:spcPts val="1000"/>
              </a:spcAft>
            </a:pPr>
            <a:endParaRPr lang="en-US" sz="1600" dirty="0">
              <a:latin typeface="Arial" panose="020B0604020202020204" pitchFamily="34" charset="0"/>
              <a:cs typeface="Arial" panose="020B0604020202020204" pitchFamily="34" charset="0"/>
            </a:endParaRPr>
          </a:p>
          <a:p>
            <a:r>
              <a:rPr lang="en-US" sz="2400" dirty="0">
                <a:latin typeface="Arial Black" panose="020B0604020202020204" pitchFamily="34" charset="0"/>
                <a:cs typeface="Arial Black" panose="020B0604020202020204" pitchFamily="34" charset="0"/>
              </a:rPr>
              <a:t>What’s changed?</a:t>
            </a:r>
          </a:p>
          <a:p>
            <a:r>
              <a:rPr lang="en-US" sz="2400" dirty="0">
                <a:latin typeface="Arial Black" panose="020B0604020202020204" pitchFamily="34" charset="0"/>
                <a:cs typeface="Arial Black" panose="020B0604020202020204" pitchFamily="34" charset="0"/>
              </a:rPr>
              <a:t>What’s new?</a:t>
            </a:r>
          </a:p>
          <a:p>
            <a:r>
              <a:rPr lang="en-US" sz="2400" dirty="0">
                <a:latin typeface="Arial Black" panose="020B0604020202020204" pitchFamily="34" charset="0"/>
                <a:cs typeface="Arial Black" panose="020B0604020202020204" pitchFamily="34" charset="0"/>
              </a:rPr>
              <a:t>What’s missing?</a:t>
            </a:r>
          </a:p>
        </p:txBody>
      </p:sp>
      <p:sp>
        <p:nvSpPr>
          <p:cNvPr id="5" name="Oval 4">
            <a:extLst>
              <a:ext uri="{FF2B5EF4-FFF2-40B4-BE49-F238E27FC236}">
                <a16:creationId xmlns:a16="http://schemas.microsoft.com/office/drawing/2014/main" id="{39543C8A-588E-6B55-49BC-B29F1591C75B}"/>
              </a:ext>
            </a:extLst>
          </p:cNvPr>
          <p:cNvSpPr/>
          <p:nvPr/>
        </p:nvSpPr>
        <p:spPr>
          <a:xfrm>
            <a:off x="6365929" y="3466438"/>
            <a:ext cx="2750314" cy="2603715"/>
          </a:xfrm>
          <a:prstGeom prst="ellipse">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solidFill>
                  <a:schemeClr val="accent1"/>
                </a:solidFill>
                <a:latin typeface="Arial"/>
                <a:cs typeface="Arial"/>
              </a:rPr>
              <a:t>Management</a:t>
            </a:r>
            <a:endParaRPr lang="en-US" sz="2200">
              <a:solidFill>
                <a:schemeClr val="accent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129708DC-9E22-AA35-5D5B-5ED1ABF5547F}"/>
              </a:ext>
            </a:extLst>
          </p:cNvPr>
          <p:cNvSpPr/>
          <p:nvPr/>
        </p:nvSpPr>
        <p:spPr>
          <a:xfrm>
            <a:off x="6925786" y="833628"/>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latin typeface="-apple-system"/>
              </a:rPr>
              <a:t>managing workflows</a:t>
            </a:r>
            <a:endParaRPr lang="en-US" sz="1400">
              <a:solidFill>
                <a:schemeClr val="bg1"/>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022937AE-B3BC-0358-9977-FC9EB0A19115}"/>
              </a:ext>
            </a:extLst>
          </p:cNvPr>
          <p:cNvSpPr/>
          <p:nvPr/>
        </p:nvSpPr>
        <p:spPr>
          <a:xfrm>
            <a:off x="8824352" y="1549373"/>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latin typeface="Arial" panose="020B0604020202020204" pitchFamily="34" charset="0"/>
                <a:cs typeface="Arial" panose="020B0604020202020204" pitchFamily="34" charset="0"/>
              </a:rPr>
              <a:t>Building relationships</a:t>
            </a:r>
          </a:p>
        </p:txBody>
      </p:sp>
      <p:sp>
        <p:nvSpPr>
          <p:cNvPr id="10" name="Oval 9">
            <a:extLst>
              <a:ext uri="{FF2B5EF4-FFF2-40B4-BE49-F238E27FC236}">
                <a16:creationId xmlns:a16="http://schemas.microsoft.com/office/drawing/2014/main" id="{B0EF3707-559B-BBB0-BC0F-A2BDECFAF086}"/>
              </a:ext>
            </a:extLst>
          </p:cNvPr>
          <p:cNvSpPr/>
          <p:nvPr/>
        </p:nvSpPr>
        <p:spPr>
          <a:xfrm>
            <a:off x="9878236" y="3316852"/>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latin typeface="Arial" panose="020B0604020202020204" pitchFamily="34" charset="0"/>
                <a:cs typeface="Arial" panose="020B0604020202020204" pitchFamily="34" charset="0"/>
              </a:rPr>
              <a:t> </a:t>
            </a:r>
            <a:r>
              <a:rPr lang="en-US" sz="1100">
                <a:latin typeface="Arial" panose="020B0604020202020204" pitchFamily="34" charset="0"/>
                <a:cs typeface="Arial" panose="020B0604020202020204" pitchFamily="34" charset="0"/>
              </a:rPr>
              <a:t>communicating with stakeholders</a:t>
            </a:r>
            <a:endParaRPr lang="en-US" sz="130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F190B23-AE78-1C08-E946-3DEE95E8B44E}"/>
              </a:ext>
            </a:extLst>
          </p:cNvPr>
          <p:cNvSpPr/>
          <p:nvPr/>
        </p:nvSpPr>
        <p:spPr>
          <a:xfrm>
            <a:off x="9490776" y="5300636"/>
            <a:ext cx="1741516" cy="162062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panose="020B0604020202020204" pitchFamily="34" charset="0"/>
                <a:cs typeface="Arial" panose="020B0604020202020204" pitchFamily="34" charset="0"/>
              </a:rPr>
              <a:t>Motivating team members</a:t>
            </a:r>
          </a:p>
        </p:txBody>
      </p:sp>
      <p:sp>
        <p:nvSpPr>
          <p:cNvPr id="12" name="Oval 11">
            <a:extLst>
              <a:ext uri="{FF2B5EF4-FFF2-40B4-BE49-F238E27FC236}">
                <a16:creationId xmlns:a16="http://schemas.microsoft.com/office/drawing/2014/main" id="{6D76767B-E0B7-E5B0-A416-2D1AD7FEE7FB}"/>
              </a:ext>
            </a:extLst>
          </p:cNvPr>
          <p:cNvSpPr/>
          <p:nvPr/>
        </p:nvSpPr>
        <p:spPr>
          <a:xfrm>
            <a:off x="8074250" y="6638520"/>
            <a:ext cx="1701842" cy="178878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Arial" panose="020B0604020202020204" pitchFamily="34" charset="0"/>
                <a:cs typeface="Arial" panose="020B0604020202020204" pitchFamily="34" charset="0"/>
              </a:rPr>
              <a:t>Decision Making</a:t>
            </a:r>
          </a:p>
        </p:txBody>
      </p:sp>
      <p:sp>
        <p:nvSpPr>
          <p:cNvPr id="13" name="Oval 12">
            <a:extLst>
              <a:ext uri="{FF2B5EF4-FFF2-40B4-BE49-F238E27FC236}">
                <a16:creationId xmlns:a16="http://schemas.microsoft.com/office/drawing/2014/main" id="{65E1120D-6C2E-1BB9-33DD-29D56C65DD42}"/>
              </a:ext>
            </a:extLst>
          </p:cNvPr>
          <p:cNvSpPr/>
          <p:nvPr/>
        </p:nvSpPr>
        <p:spPr>
          <a:xfrm>
            <a:off x="5875819" y="6638522"/>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100" dirty="0">
                <a:latin typeface="Arial" panose="020B0604020202020204" pitchFamily="34" charset="0"/>
                <a:cs typeface="Arial" panose="020B0604020202020204" pitchFamily="34" charset="0"/>
              </a:rPr>
              <a:t>business planning and improving productivity</a:t>
            </a:r>
            <a:endParaRPr lang="en-US" sz="11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ED1906ED-7D16-B63A-B24E-58D5D10FC7AC}"/>
              </a:ext>
            </a:extLst>
          </p:cNvPr>
          <p:cNvSpPr/>
          <p:nvPr/>
        </p:nvSpPr>
        <p:spPr>
          <a:xfrm>
            <a:off x="4198618" y="5300636"/>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rial" panose="020B0604020202020204" pitchFamily="34" charset="0"/>
                <a:cs typeface="Arial" panose="020B0604020202020204" pitchFamily="34" charset="0"/>
              </a:rPr>
              <a:t>Sustainable management </a:t>
            </a:r>
          </a:p>
        </p:txBody>
      </p:sp>
      <p:sp>
        <p:nvSpPr>
          <p:cNvPr id="15" name="Oval 14">
            <a:extLst>
              <a:ext uri="{FF2B5EF4-FFF2-40B4-BE49-F238E27FC236}">
                <a16:creationId xmlns:a16="http://schemas.microsoft.com/office/drawing/2014/main" id="{3EAEF131-1433-BBC3-F932-879E4205CDF6}"/>
              </a:ext>
            </a:extLst>
          </p:cNvPr>
          <p:cNvSpPr/>
          <p:nvPr/>
        </p:nvSpPr>
        <p:spPr>
          <a:xfrm>
            <a:off x="3824085" y="3316852"/>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latin typeface="Arial" panose="020B0604020202020204" pitchFamily="34" charset="0"/>
                <a:cs typeface="Arial" panose="020B0604020202020204" pitchFamily="34" charset="0"/>
              </a:rPr>
              <a:t>Resource Management</a:t>
            </a:r>
          </a:p>
        </p:txBody>
      </p:sp>
      <p:sp>
        <p:nvSpPr>
          <p:cNvPr id="16" name="Oval 15">
            <a:extLst>
              <a:ext uri="{FF2B5EF4-FFF2-40B4-BE49-F238E27FC236}">
                <a16:creationId xmlns:a16="http://schemas.microsoft.com/office/drawing/2014/main" id="{F4E38C64-4AB7-D93A-A92D-F7803A8F8411}"/>
              </a:ext>
            </a:extLst>
          </p:cNvPr>
          <p:cNvSpPr/>
          <p:nvPr/>
        </p:nvSpPr>
        <p:spPr>
          <a:xfrm>
            <a:off x="4856786" y="1549373"/>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latin typeface="Arial" panose="020B0604020202020204" pitchFamily="34" charset="0"/>
                <a:cs typeface="Arial" panose="020B0604020202020204" pitchFamily="34" charset="0"/>
              </a:rPr>
              <a:t>Compliance Management</a:t>
            </a:r>
          </a:p>
        </p:txBody>
      </p:sp>
      <p:sp>
        <p:nvSpPr>
          <p:cNvPr id="17" name="Oval 16">
            <a:extLst>
              <a:ext uri="{FF2B5EF4-FFF2-40B4-BE49-F238E27FC236}">
                <a16:creationId xmlns:a16="http://schemas.microsoft.com/office/drawing/2014/main" id="{AF12117B-A2D5-14A8-12C0-397CD7C047A3}"/>
              </a:ext>
            </a:extLst>
          </p:cNvPr>
          <p:cNvSpPr/>
          <p:nvPr/>
        </p:nvSpPr>
        <p:spPr>
          <a:xfrm>
            <a:off x="5355300" y="-65735"/>
            <a:ext cx="1630605" cy="1630605"/>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Manage people remote vs. office</a:t>
            </a:r>
          </a:p>
        </p:txBody>
      </p:sp>
      <p:sp>
        <p:nvSpPr>
          <p:cNvPr id="18" name="Oval 17">
            <a:extLst>
              <a:ext uri="{FF2B5EF4-FFF2-40B4-BE49-F238E27FC236}">
                <a16:creationId xmlns:a16="http://schemas.microsoft.com/office/drawing/2014/main" id="{00A4D82E-7883-7F2F-FE2A-1AB71859A544}"/>
              </a:ext>
            </a:extLst>
          </p:cNvPr>
          <p:cNvSpPr/>
          <p:nvPr/>
        </p:nvSpPr>
        <p:spPr>
          <a:xfrm>
            <a:off x="8346473" y="-65735"/>
            <a:ext cx="1630605" cy="1630605"/>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Onboarding new clients</a:t>
            </a:r>
          </a:p>
        </p:txBody>
      </p:sp>
      <p:sp>
        <p:nvSpPr>
          <p:cNvPr id="19" name="Oval 18">
            <a:extLst>
              <a:ext uri="{FF2B5EF4-FFF2-40B4-BE49-F238E27FC236}">
                <a16:creationId xmlns:a16="http://schemas.microsoft.com/office/drawing/2014/main" id="{E47A94C4-F48F-9FFE-ED55-FA5644A3A910}"/>
              </a:ext>
            </a:extLst>
          </p:cNvPr>
          <p:cNvSpPr/>
          <p:nvPr/>
        </p:nvSpPr>
        <p:spPr>
          <a:xfrm>
            <a:off x="10556287" y="1701531"/>
            <a:ext cx="1630605" cy="1630605"/>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Succession planning</a:t>
            </a:r>
          </a:p>
        </p:txBody>
      </p:sp>
      <p:sp>
        <p:nvSpPr>
          <p:cNvPr id="20" name="Oval 19">
            <a:extLst>
              <a:ext uri="{FF2B5EF4-FFF2-40B4-BE49-F238E27FC236}">
                <a16:creationId xmlns:a16="http://schemas.microsoft.com/office/drawing/2014/main" id="{85ECC08E-6A3A-2DEB-19D3-0F50703570F8}"/>
              </a:ext>
            </a:extLst>
          </p:cNvPr>
          <p:cNvSpPr/>
          <p:nvPr/>
        </p:nvSpPr>
        <p:spPr>
          <a:xfrm>
            <a:off x="11121599" y="4548210"/>
            <a:ext cx="1630605" cy="1630605"/>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Health &amp; Safety</a:t>
            </a:r>
          </a:p>
        </p:txBody>
      </p:sp>
      <p:sp>
        <p:nvSpPr>
          <p:cNvPr id="21" name="Oval 20">
            <a:extLst>
              <a:ext uri="{FF2B5EF4-FFF2-40B4-BE49-F238E27FC236}">
                <a16:creationId xmlns:a16="http://schemas.microsoft.com/office/drawing/2014/main" id="{4A8F7D5F-A481-A176-1B1B-7920F956C20D}"/>
              </a:ext>
            </a:extLst>
          </p:cNvPr>
          <p:cNvSpPr/>
          <p:nvPr/>
        </p:nvSpPr>
        <p:spPr>
          <a:xfrm>
            <a:off x="9813912" y="7068114"/>
            <a:ext cx="1630605" cy="1630605"/>
          </a:xfrm>
          <a:prstGeom prst="ellipse">
            <a:avLst/>
          </a:prstGeom>
          <a:solidFill>
            <a:schemeClr val="bg1"/>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Career development and career progression</a:t>
            </a:r>
          </a:p>
        </p:txBody>
      </p:sp>
      <p:sp>
        <p:nvSpPr>
          <p:cNvPr id="22" name="Oval 21">
            <a:extLst>
              <a:ext uri="{FF2B5EF4-FFF2-40B4-BE49-F238E27FC236}">
                <a16:creationId xmlns:a16="http://schemas.microsoft.com/office/drawing/2014/main" id="{F260F043-A60D-10F0-BF26-50B0585D64FA}"/>
              </a:ext>
            </a:extLst>
          </p:cNvPr>
          <p:cNvSpPr/>
          <p:nvPr/>
        </p:nvSpPr>
        <p:spPr>
          <a:xfrm>
            <a:off x="6939027" y="7911742"/>
            <a:ext cx="1630605" cy="1630605"/>
          </a:xfrm>
          <a:prstGeom prst="ellipse">
            <a:avLst/>
          </a:prstGeom>
          <a:solidFill>
            <a:schemeClr val="bg1"/>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Working outside meetings – </a:t>
            </a:r>
            <a:r>
              <a:rPr lang="en-NZ" sz="1200" dirty="0">
                <a:solidFill>
                  <a:schemeClr val="tx1"/>
                </a:solidFill>
                <a:latin typeface="Arial" panose="020B0604020202020204" pitchFamily="34" charset="0"/>
                <a:cs typeface="Arial" panose="020B0604020202020204" pitchFamily="34" charset="0"/>
              </a:rPr>
              <a:t>minimising</a:t>
            </a:r>
            <a:r>
              <a:rPr lang="en-US" sz="1200" dirty="0">
                <a:solidFill>
                  <a:schemeClr val="tx1"/>
                </a:solidFill>
                <a:latin typeface="Arial" panose="020B0604020202020204" pitchFamily="34" charset="0"/>
                <a:cs typeface="Arial" panose="020B0604020202020204" pitchFamily="34" charset="0"/>
              </a:rPr>
              <a:t> interruptions and “manager” time</a:t>
            </a:r>
          </a:p>
        </p:txBody>
      </p:sp>
      <p:sp>
        <p:nvSpPr>
          <p:cNvPr id="23" name="Oval 22">
            <a:extLst>
              <a:ext uri="{FF2B5EF4-FFF2-40B4-BE49-F238E27FC236}">
                <a16:creationId xmlns:a16="http://schemas.microsoft.com/office/drawing/2014/main" id="{5FA3B27A-6F66-410B-FDDC-6613B845DC68}"/>
              </a:ext>
            </a:extLst>
          </p:cNvPr>
          <p:cNvSpPr/>
          <p:nvPr/>
        </p:nvSpPr>
        <p:spPr>
          <a:xfrm>
            <a:off x="4126982" y="7068115"/>
            <a:ext cx="1630605" cy="1630605"/>
          </a:xfrm>
          <a:prstGeom prst="ellipse">
            <a:avLst/>
          </a:prstGeom>
          <a:solidFill>
            <a:schemeClr val="bg1"/>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Psychosocial health and wellbeing</a:t>
            </a:r>
          </a:p>
        </p:txBody>
      </p:sp>
      <p:sp>
        <p:nvSpPr>
          <p:cNvPr id="24" name="Oval 23">
            <a:extLst>
              <a:ext uri="{FF2B5EF4-FFF2-40B4-BE49-F238E27FC236}">
                <a16:creationId xmlns:a16="http://schemas.microsoft.com/office/drawing/2014/main" id="{546B04EC-63CC-E3F5-6571-CDCFDFBEA480}"/>
              </a:ext>
            </a:extLst>
          </p:cNvPr>
          <p:cNvSpPr/>
          <p:nvPr/>
        </p:nvSpPr>
        <p:spPr>
          <a:xfrm>
            <a:off x="2644141" y="4699744"/>
            <a:ext cx="1630605" cy="1630605"/>
          </a:xfrm>
          <a:prstGeom prst="ellipse">
            <a:avLst/>
          </a:prstGeom>
          <a:solidFill>
            <a:schemeClr val="bg1"/>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Self awareness</a:t>
            </a:r>
          </a:p>
        </p:txBody>
      </p:sp>
      <p:sp>
        <p:nvSpPr>
          <p:cNvPr id="25" name="Oval 24">
            <a:extLst>
              <a:ext uri="{FF2B5EF4-FFF2-40B4-BE49-F238E27FC236}">
                <a16:creationId xmlns:a16="http://schemas.microsoft.com/office/drawing/2014/main" id="{CC346270-C733-55A4-CFE6-B5CD548216AC}"/>
              </a:ext>
            </a:extLst>
          </p:cNvPr>
          <p:cNvSpPr/>
          <p:nvPr/>
        </p:nvSpPr>
        <p:spPr>
          <a:xfrm>
            <a:off x="3124851" y="1692566"/>
            <a:ext cx="1630605" cy="1630605"/>
          </a:xfrm>
          <a:prstGeom prst="ellipse">
            <a:avLst/>
          </a:prstGeom>
          <a:solidFill>
            <a:schemeClr val="bg1"/>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Coaching</a:t>
            </a:r>
          </a:p>
        </p:txBody>
      </p:sp>
      <p:sp>
        <p:nvSpPr>
          <p:cNvPr id="2" name="TextBox 1">
            <a:extLst>
              <a:ext uri="{FF2B5EF4-FFF2-40B4-BE49-F238E27FC236}">
                <a16:creationId xmlns:a16="http://schemas.microsoft.com/office/drawing/2014/main" id="{C28B0EE5-649B-7067-D47F-BF2BB88A8F64}"/>
              </a:ext>
            </a:extLst>
          </p:cNvPr>
          <p:cNvSpPr txBox="1"/>
          <p:nvPr/>
        </p:nvSpPr>
        <p:spPr>
          <a:xfrm>
            <a:off x="122014" y="2632494"/>
            <a:ext cx="2725014" cy="6340197"/>
          </a:xfrm>
          <a:prstGeom prst="rect">
            <a:avLst/>
          </a:prstGeom>
          <a:noFill/>
        </p:spPr>
        <p:txBody>
          <a:bodyPr wrap="square" rtlCol="0">
            <a:spAutoFit/>
          </a:bodyPr>
          <a:lstStyle/>
          <a:p>
            <a:pPr marL="285750" indent="-285750">
              <a:buFont typeface="Arial" panose="020B0604020202020204" pitchFamily="34" charset="0"/>
              <a:buChar char="•"/>
            </a:pPr>
            <a:r>
              <a:rPr lang="en-NZ" sz="1400" dirty="0"/>
              <a:t>Performance management </a:t>
            </a:r>
          </a:p>
          <a:p>
            <a:pPr marL="742950" lvl="1" indent="-285750">
              <a:buFont typeface="Arial" panose="020B0604020202020204" pitchFamily="34" charset="0"/>
              <a:buChar char="•"/>
            </a:pPr>
            <a:r>
              <a:rPr lang="en-NZ" sz="1400" dirty="0"/>
              <a:t>Effective communication</a:t>
            </a:r>
          </a:p>
          <a:p>
            <a:pPr marL="742950" lvl="1" indent="-285750">
              <a:buFont typeface="Arial" panose="020B0604020202020204" pitchFamily="34" charset="0"/>
              <a:buChar char="•"/>
            </a:pPr>
            <a:r>
              <a:rPr lang="en-NZ" sz="1400" dirty="0"/>
              <a:t>How to help people if they find themselves in roles that don’t suit them</a:t>
            </a:r>
          </a:p>
          <a:p>
            <a:pPr marL="285750" indent="-285750">
              <a:buFont typeface="Arial" panose="020B0604020202020204" pitchFamily="34" charset="0"/>
              <a:buChar char="•"/>
            </a:pPr>
            <a:r>
              <a:rPr lang="en-NZ" sz="1400" dirty="0"/>
              <a:t>Time management</a:t>
            </a:r>
          </a:p>
          <a:p>
            <a:pPr marL="742950" lvl="1" indent="-285750">
              <a:buFont typeface="Arial" panose="020B0604020202020204" pitchFamily="34" charset="0"/>
              <a:buChar char="•"/>
            </a:pPr>
            <a:r>
              <a:rPr lang="en-NZ" sz="1400" dirty="0"/>
              <a:t>Team</a:t>
            </a:r>
          </a:p>
          <a:p>
            <a:pPr marL="742950" lvl="1" indent="-285750">
              <a:buFont typeface="Arial" panose="020B0604020202020204" pitchFamily="34" charset="0"/>
              <a:buChar char="•"/>
            </a:pPr>
            <a:r>
              <a:rPr lang="en-NZ" sz="1400" dirty="0"/>
              <a:t>Self</a:t>
            </a:r>
          </a:p>
          <a:p>
            <a:pPr marL="285750" indent="-285750">
              <a:buFont typeface="Arial" panose="020B0604020202020204" pitchFamily="34" charset="0"/>
              <a:buChar char="•"/>
            </a:pPr>
            <a:r>
              <a:rPr lang="en-NZ" sz="1400" dirty="0"/>
              <a:t>Data and analytics</a:t>
            </a:r>
          </a:p>
          <a:p>
            <a:pPr marL="285750" indent="-285750">
              <a:buFont typeface="Arial" panose="020B0604020202020204" pitchFamily="34" charset="0"/>
              <a:buChar char="•"/>
            </a:pPr>
            <a:r>
              <a:rPr lang="en-NZ" sz="1400" dirty="0"/>
              <a:t>Systems management</a:t>
            </a:r>
          </a:p>
          <a:p>
            <a:pPr marL="285750" indent="-285750">
              <a:buFont typeface="Arial" panose="020B0604020202020204" pitchFamily="34" charset="0"/>
              <a:buChar char="•"/>
            </a:pPr>
            <a:r>
              <a:rPr lang="en-NZ" sz="1400" dirty="0"/>
              <a:t>Disciplinary processes</a:t>
            </a:r>
          </a:p>
          <a:p>
            <a:pPr marL="742950" lvl="1" indent="-285750">
              <a:buFont typeface="Arial" panose="020B0604020202020204" pitchFamily="34" charset="0"/>
              <a:buChar char="•"/>
            </a:pPr>
            <a:r>
              <a:rPr lang="en-NZ" sz="1400" dirty="0"/>
              <a:t>Understanding values and needs between own &amp; business</a:t>
            </a:r>
          </a:p>
          <a:p>
            <a:pPr marL="285750" indent="-285750">
              <a:buFont typeface="Arial" panose="020B0604020202020204" pitchFamily="34" charset="0"/>
              <a:buChar char="•"/>
            </a:pPr>
            <a:r>
              <a:rPr lang="en-NZ" sz="1400" dirty="0"/>
              <a:t>Contingency planning</a:t>
            </a:r>
          </a:p>
          <a:p>
            <a:pPr marL="285750" indent="-285750">
              <a:buFont typeface="Arial" panose="020B0604020202020204" pitchFamily="34" charset="0"/>
              <a:buChar char="•"/>
            </a:pPr>
            <a:r>
              <a:rPr lang="en-NZ" sz="1400" dirty="0"/>
              <a:t>Continuous improvements</a:t>
            </a:r>
          </a:p>
          <a:p>
            <a:pPr marL="285750" indent="-285750">
              <a:buFont typeface="Arial" panose="020B0604020202020204" pitchFamily="34" charset="0"/>
              <a:buChar char="•"/>
            </a:pPr>
            <a:r>
              <a:rPr lang="en-NZ" sz="1400" dirty="0"/>
              <a:t>Change management</a:t>
            </a:r>
          </a:p>
          <a:p>
            <a:pPr marL="285750" indent="-285750">
              <a:buFont typeface="Arial" panose="020B0604020202020204" pitchFamily="34" charset="0"/>
              <a:buChar char="•"/>
            </a:pPr>
            <a:r>
              <a:rPr lang="en-NZ" sz="1400" dirty="0"/>
              <a:t>Disruptions</a:t>
            </a:r>
          </a:p>
          <a:p>
            <a:pPr marL="285750" indent="-285750">
              <a:buFont typeface="Arial" panose="020B0604020202020204" pitchFamily="34" charset="0"/>
              <a:buChar char="•"/>
            </a:pPr>
            <a:r>
              <a:rPr lang="en-NZ" sz="1400" dirty="0"/>
              <a:t>BAU changes</a:t>
            </a:r>
          </a:p>
          <a:p>
            <a:pPr marL="285750" indent="-285750">
              <a:buFont typeface="Arial" panose="020B0604020202020204" pitchFamily="34" charset="0"/>
              <a:buChar char="•"/>
            </a:pPr>
            <a:r>
              <a:rPr lang="en-NZ" sz="1400" dirty="0"/>
              <a:t>Strategic overview</a:t>
            </a:r>
          </a:p>
          <a:p>
            <a:pPr marL="285750" indent="-285750">
              <a:buFont typeface="Arial" panose="020B0604020202020204" pitchFamily="34" charset="0"/>
              <a:buChar char="•"/>
            </a:pPr>
            <a:r>
              <a:rPr lang="en-NZ" sz="1400" dirty="0"/>
              <a:t>Soft skills</a:t>
            </a:r>
          </a:p>
          <a:p>
            <a:pPr marL="742950" lvl="1" indent="-285750">
              <a:buFont typeface="Arial" panose="020B0604020202020204" pitchFamily="34" charset="0"/>
              <a:buChar char="•"/>
            </a:pPr>
            <a:r>
              <a:rPr lang="en-NZ" sz="1400" dirty="0"/>
              <a:t>Listening</a:t>
            </a:r>
          </a:p>
          <a:p>
            <a:pPr marL="742950" lvl="1" indent="-285750">
              <a:buFont typeface="Arial" panose="020B0604020202020204" pitchFamily="34" charset="0"/>
              <a:buChar char="•"/>
            </a:pPr>
            <a:r>
              <a:rPr lang="en-NZ" sz="1400" dirty="0"/>
              <a:t>Empathy</a:t>
            </a:r>
          </a:p>
          <a:p>
            <a:pPr marL="285750" indent="-285750">
              <a:buFont typeface="Arial" panose="020B0604020202020204" pitchFamily="34" charset="0"/>
              <a:buChar char="•"/>
            </a:pPr>
            <a:r>
              <a:rPr lang="en-NZ" sz="1400" dirty="0"/>
              <a:t>Report writing</a:t>
            </a:r>
          </a:p>
          <a:p>
            <a:pPr marL="285750" indent="-285750">
              <a:buFont typeface="Arial" panose="020B0604020202020204" pitchFamily="34" charset="0"/>
              <a:buChar char="•"/>
            </a:pPr>
            <a:r>
              <a:rPr lang="en-NZ" sz="1400" dirty="0"/>
              <a:t>Feedback</a:t>
            </a:r>
          </a:p>
          <a:p>
            <a:pPr marL="742950" lvl="1" indent="-285750">
              <a:buFont typeface="Arial" panose="020B0604020202020204" pitchFamily="34" charset="0"/>
              <a:buChar char="•"/>
            </a:pPr>
            <a:r>
              <a:rPr lang="en-NZ" sz="1400" dirty="0"/>
              <a:t>Receive</a:t>
            </a:r>
          </a:p>
          <a:p>
            <a:pPr marL="742950" lvl="1" indent="-285750">
              <a:buFont typeface="Arial" panose="020B0604020202020204" pitchFamily="34" charset="0"/>
              <a:buChar char="•"/>
            </a:pPr>
            <a:r>
              <a:rPr lang="en-NZ" sz="1400" dirty="0"/>
              <a:t>give</a:t>
            </a:r>
          </a:p>
        </p:txBody>
      </p:sp>
    </p:spTree>
    <p:extLst>
      <p:ext uri="{BB962C8B-B14F-4D97-AF65-F5344CB8AC3E}">
        <p14:creationId xmlns:p14="http://schemas.microsoft.com/office/powerpoint/2010/main" val="23907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EFDF6416-30F4-9CF3-9F7A-5BA621117C1D}"/>
              </a:ext>
            </a:extLst>
          </p:cNvPr>
          <p:cNvGrpSpPr/>
          <p:nvPr/>
        </p:nvGrpSpPr>
        <p:grpSpPr>
          <a:xfrm>
            <a:off x="4171407" y="1444644"/>
            <a:ext cx="7049333" cy="6467096"/>
            <a:chOff x="4171407" y="1444644"/>
            <a:chExt cx="7049333" cy="6467096"/>
          </a:xfrm>
        </p:grpSpPr>
        <p:grpSp>
          <p:nvGrpSpPr>
            <p:cNvPr id="77" name="Group 76">
              <a:extLst>
                <a:ext uri="{FF2B5EF4-FFF2-40B4-BE49-F238E27FC236}">
                  <a16:creationId xmlns:a16="http://schemas.microsoft.com/office/drawing/2014/main" id="{DD6DB986-ED68-A1F2-6AF7-DB339222B134}"/>
                </a:ext>
              </a:extLst>
            </p:cNvPr>
            <p:cNvGrpSpPr/>
            <p:nvPr/>
          </p:nvGrpSpPr>
          <p:grpSpPr>
            <a:xfrm>
              <a:off x="7721573" y="1549371"/>
              <a:ext cx="3499167" cy="6362369"/>
              <a:chOff x="7721573" y="1549371"/>
              <a:chExt cx="3499167" cy="6362369"/>
            </a:xfrm>
          </p:grpSpPr>
          <p:cxnSp>
            <p:nvCxnSpPr>
              <p:cNvPr id="40" name="Straight Connector 39">
                <a:extLst>
                  <a:ext uri="{FF2B5EF4-FFF2-40B4-BE49-F238E27FC236}">
                    <a16:creationId xmlns:a16="http://schemas.microsoft.com/office/drawing/2014/main" id="{77F48F18-C81A-DF60-2F47-3C2190E1E1F9}"/>
                  </a:ext>
                </a:extLst>
              </p:cNvPr>
              <p:cNvCxnSpPr>
                <a:stCxn id="8" idx="4"/>
                <a:endCxn id="22" idx="0"/>
              </p:cNvCxnSpPr>
              <p:nvPr/>
            </p:nvCxnSpPr>
            <p:spPr>
              <a:xfrm>
                <a:off x="7741087" y="2464231"/>
                <a:ext cx="13241" cy="5447509"/>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3639759-484E-08E9-8A74-B2132F60AF53}"/>
                  </a:ext>
                </a:extLst>
              </p:cNvPr>
              <p:cNvCxnSpPr/>
              <p:nvPr/>
            </p:nvCxnSpPr>
            <p:spPr>
              <a:xfrm flipV="1">
                <a:off x="7741086" y="1549371"/>
                <a:ext cx="1148466" cy="3251229"/>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D30B01E-71C5-9A5C-8624-92C40F821D6B}"/>
                  </a:ext>
                </a:extLst>
              </p:cNvPr>
              <p:cNvCxnSpPr>
                <a:cxnSpLocks/>
              </p:cNvCxnSpPr>
              <p:nvPr/>
            </p:nvCxnSpPr>
            <p:spPr>
              <a:xfrm flipV="1">
                <a:off x="7721573" y="3032600"/>
                <a:ext cx="1470560" cy="176800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198767C-BB9E-18C1-E2D3-4B680B9A215D}"/>
                  </a:ext>
                </a:extLst>
              </p:cNvPr>
              <p:cNvCxnSpPr>
                <a:cxnSpLocks/>
                <a:endCxn id="19" idx="3"/>
              </p:cNvCxnSpPr>
              <p:nvPr/>
            </p:nvCxnSpPr>
            <p:spPr>
              <a:xfrm flipV="1">
                <a:off x="7741086" y="3227641"/>
                <a:ext cx="3479654" cy="1572959"/>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F0ABDE1-B2B7-15B6-65A7-D789EC3F5656}"/>
                  </a:ext>
                </a:extLst>
              </p:cNvPr>
              <p:cNvCxnSpPr>
                <a:cxnSpLocks/>
              </p:cNvCxnSpPr>
              <p:nvPr/>
            </p:nvCxnSpPr>
            <p:spPr>
              <a:xfrm flipV="1">
                <a:off x="7721573" y="4360087"/>
                <a:ext cx="2255503" cy="44342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F64076D-2873-74E6-02FD-15538A43A956}"/>
                  </a:ext>
                </a:extLst>
              </p:cNvPr>
              <p:cNvCxnSpPr/>
              <p:nvPr/>
            </p:nvCxnSpPr>
            <p:spPr>
              <a:xfrm>
                <a:off x="7741085" y="4819151"/>
                <a:ext cx="3380296" cy="414764"/>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887F391-1326-F852-EAE2-87F93837E665}"/>
                  </a:ext>
                </a:extLst>
              </p:cNvPr>
              <p:cNvCxnSpPr/>
              <p:nvPr/>
            </p:nvCxnSpPr>
            <p:spPr>
              <a:xfrm>
                <a:off x="7741086" y="4827913"/>
                <a:ext cx="1898566" cy="86198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6D62B2B-238E-E15F-DC0A-145D4654CF91}"/>
                  </a:ext>
                </a:extLst>
              </p:cNvPr>
              <p:cNvCxnSpPr>
                <a:cxnSpLocks/>
              </p:cNvCxnSpPr>
              <p:nvPr/>
            </p:nvCxnSpPr>
            <p:spPr>
              <a:xfrm>
                <a:off x="7741085" y="4827913"/>
                <a:ext cx="2564993" cy="265875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CA27356-6D63-99DE-0D55-B487D9BEE6E3}"/>
                  </a:ext>
                </a:extLst>
              </p:cNvPr>
              <p:cNvCxnSpPr/>
              <p:nvPr/>
            </p:nvCxnSpPr>
            <p:spPr>
              <a:xfrm>
                <a:off x="7721573" y="4834835"/>
                <a:ext cx="833248" cy="1946817"/>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B9278FA9-D98D-0192-03A4-3F8AEDF214AC}"/>
                </a:ext>
              </a:extLst>
            </p:cNvPr>
            <p:cNvGrpSpPr/>
            <p:nvPr/>
          </p:nvGrpSpPr>
          <p:grpSpPr>
            <a:xfrm flipH="1">
              <a:off x="4171407" y="1444644"/>
              <a:ext cx="3551376" cy="5885998"/>
              <a:chOff x="7873973" y="1597044"/>
              <a:chExt cx="3551376" cy="5885998"/>
            </a:xfrm>
          </p:grpSpPr>
          <p:cxnSp>
            <p:nvCxnSpPr>
              <p:cNvPr id="62" name="Straight Connector 61">
                <a:extLst>
                  <a:ext uri="{FF2B5EF4-FFF2-40B4-BE49-F238E27FC236}">
                    <a16:creationId xmlns:a16="http://schemas.microsoft.com/office/drawing/2014/main" id="{E6C51E7A-96C5-C0F4-BBDC-0610F39226ED}"/>
                  </a:ext>
                </a:extLst>
              </p:cNvPr>
              <p:cNvCxnSpPr>
                <a:cxnSpLocks/>
              </p:cNvCxnSpPr>
              <p:nvPr/>
            </p:nvCxnSpPr>
            <p:spPr>
              <a:xfrm flipV="1">
                <a:off x="7893486" y="1597044"/>
                <a:ext cx="1238006" cy="335595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D572005-D361-4CE3-DD90-2AE3972B1B4C}"/>
                  </a:ext>
                </a:extLst>
              </p:cNvPr>
              <p:cNvCxnSpPr>
                <a:cxnSpLocks/>
              </p:cNvCxnSpPr>
              <p:nvPr/>
            </p:nvCxnSpPr>
            <p:spPr>
              <a:xfrm flipV="1">
                <a:off x="7873973" y="3089564"/>
                <a:ext cx="1631648" cy="186343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41F41B99-0B42-66D0-9DF1-273181B0B053}"/>
                  </a:ext>
                </a:extLst>
              </p:cNvPr>
              <p:cNvCxnSpPr>
                <a:cxnSpLocks/>
              </p:cNvCxnSpPr>
              <p:nvPr/>
            </p:nvCxnSpPr>
            <p:spPr>
              <a:xfrm flipV="1">
                <a:off x="7893486" y="3046568"/>
                <a:ext cx="3139025" cy="1906432"/>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97547CD9-E863-9CA4-0363-5C21F57F3019}"/>
                  </a:ext>
                </a:extLst>
              </p:cNvPr>
              <p:cNvCxnSpPr>
                <a:cxnSpLocks/>
              </p:cNvCxnSpPr>
              <p:nvPr/>
            </p:nvCxnSpPr>
            <p:spPr>
              <a:xfrm flipV="1">
                <a:off x="7873973" y="4512487"/>
                <a:ext cx="2255503" cy="44342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896B8AC-F9D6-3798-763B-FBC1C3AFF4B6}"/>
                  </a:ext>
                </a:extLst>
              </p:cNvPr>
              <p:cNvCxnSpPr>
                <a:cxnSpLocks/>
              </p:cNvCxnSpPr>
              <p:nvPr/>
            </p:nvCxnSpPr>
            <p:spPr>
              <a:xfrm>
                <a:off x="7893485" y="4971551"/>
                <a:ext cx="3531864" cy="45417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D444FEF-4CCC-9437-6B76-10699CC1603E}"/>
                  </a:ext>
                </a:extLst>
              </p:cNvPr>
              <p:cNvCxnSpPr>
                <a:cxnSpLocks/>
              </p:cNvCxnSpPr>
              <p:nvPr/>
            </p:nvCxnSpPr>
            <p:spPr>
              <a:xfrm>
                <a:off x="7893486" y="4980313"/>
                <a:ext cx="2057098" cy="97468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70C8C965-56F0-025E-835C-593964ECC1E9}"/>
                  </a:ext>
                </a:extLst>
              </p:cNvPr>
              <p:cNvCxnSpPr>
                <a:cxnSpLocks/>
              </p:cNvCxnSpPr>
              <p:nvPr/>
            </p:nvCxnSpPr>
            <p:spPr>
              <a:xfrm>
                <a:off x="7893485" y="4980313"/>
                <a:ext cx="2347973" cy="2502729"/>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FD136B5C-CEAB-1638-AB71-ECD42A8D517B}"/>
                  </a:ext>
                </a:extLst>
              </p:cNvPr>
              <p:cNvCxnSpPr>
                <a:cxnSpLocks/>
              </p:cNvCxnSpPr>
              <p:nvPr/>
            </p:nvCxnSpPr>
            <p:spPr>
              <a:xfrm>
                <a:off x="7873973" y="4987235"/>
                <a:ext cx="833248" cy="1946817"/>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grpSp>
      </p:grpSp>
      <p:sp>
        <p:nvSpPr>
          <p:cNvPr id="5" name="Oval 4">
            <a:extLst>
              <a:ext uri="{FF2B5EF4-FFF2-40B4-BE49-F238E27FC236}">
                <a16:creationId xmlns:a16="http://schemas.microsoft.com/office/drawing/2014/main" id="{39543C8A-588E-6B55-49BC-B29F1591C75B}"/>
              </a:ext>
            </a:extLst>
          </p:cNvPr>
          <p:cNvSpPr/>
          <p:nvPr/>
        </p:nvSpPr>
        <p:spPr>
          <a:xfrm>
            <a:off x="6365929" y="3466438"/>
            <a:ext cx="2750314" cy="2603715"/>
          </a:xfrm>
          <a:prstGeom prst="ellipse">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solidFill>
                  <a:schemeClr val="accent1"/>
                </a:solidFill>
                <a:latin typeface="Arial"/>
                <a:cs typeface="Arial"/>
              </a:rPr>
              <a:t>Sales</a:t>
            </a:r>
          </a:p>
        </p:txBody>
      </p:sp>
      <p:sp>
        <p:nvSpPr>
          <p:cNvPr id="8" name="Oval 7">
            <a:extLst>
              <a:ext uri="{FF2B5EF4-FFF2-40B4-BE49-F238E27FC236}">
                <a16:creationId xmlns:a16="http://schemas.microsoft.com/office/drawing/2014/main" id="{129708DC-9E22-AA35-5D5B-5ED1ABF5547F}"/>
              </a:ext>
            </a:extLst>
          </p:cNvPr>
          <p:cNvSpPr/>
          <p:nvPr/>
        </p:nvSpPr>
        <p:spPr>
          <a:xfrm>
            <a:off x="6925786" y="833628"/>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300">
                <a:latin typeface="Arial" panose="020B0604020202020204" pitchFamily="34" charset="0"/>
                <a:cs typeface="Arial" panose="020B0604020202020204" pitchFamily="34" charset="0"/>
              </a:rPr>
              <a:t>Customer Relationship Management</a:t>
            </a:r>
            <a:endParaRPr lang="en-US" sz="130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022937AE-B3BC-0358-9977-FC9EB0A19115}"/>
              </a:ext>
            </a:extLst>
          </p:cNvPr>
          <p:cNvSpPr/>
          <p:nvPr/>
        </p:nvSpPr>
        <p:spPr>
          <a:xfrm>
            <a:off x="8824352" y="1549373"/>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200">
                <a:latin typeface="Arial" panose="020B0604020202020204" pitchFamily="34" charset="0"/>
                <a:cs typeface="Arial" panose="020B0604020202020204" pitchFamily="34" charset="0"/>
              </a:rPr>
              <a:t>B2B, B2C, E-commerce, Channel sales</a:t>
            </a:r>
          </a:p>
        </p:txBody>
      </p:sp>
      <p:sp>
        <p:nvSpPr>
          <p:cNvPr id="10" name="Oval 9">
            <a:extLst>
              <a:ext uri="{FF2B5EF4-FFF2-40B4-BE49-F238E27FC236}">
                <a16:creationId xmlns:a16="http://schemas.microsoft.com/office/drawing/2014/main" id="{B0EF3707-559B-BBB0-BC0F-A2BDECFAF086}"/>
              </a:ext>
            </a:extLst>
          </p:cNvPr>
          <p:cNvSpPr/>
          <p:nvPr/>
        </p:nvSpPr>
        <p:spPr>
          <a:xfrm>
            <a:off x="9878236" y="3316852"/>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300">
                <a:latin typeface="Arial" panose="020B0604020202020204" pitchFamily="34" charset="0"/>
                <a:cs typeface="Arial" panose="020B0604020202020204" pitchFamily="34" charset="0"/>
              </a:rPr>
              <a:t>adapt your approach to build rapport and connect with clients</a:t>
            </a:r>
            <a:endParaRPr lang="en-US" sz="130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F190B23-AE78-1C08-E946-3DEE95E8B44E}"/>
              </a:ext>
            </a:extLst>
          </p:cNvPr>
          <p:cNvSpPr/>
          <p:nvPr/>
        </p:nvSpPr>
        <p:spPr>
          <a:xfrm>
            <a:off x="9490776" y="5300636"/>
            <a:ext cx="1741516" cy="162062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panose="020B0604020202020204" pitchFamily="34" charset="0"/>
                <a:cs typeface="Arial" panose="020B0604020202020204" pitchFamily="34" charset="0"/>
              </a:rPr>
              <a:t>Negotiation </a:t>
            </a:r>
          </a:p>
        </p:txBody>
      </p:sp>
      <p:sp>
        <p:nvSpPr>
          <p:cNvPr id="12" name="Oval 11">
            <a:extLst>
              <a:ext uri="{FF2B5EF4-FFF2-40B4-BE49-F238E27FC236}">
                <a16:creationId xmlns:a16="http://schemas.microsoft.com/office/drawing/2014/main" id="{6D76767B-E0B7-E5B0-A416-2D1AD7FEE7FB}"/>
              </a:ext>
            </a:extLst>
          </p:cNvPr>
          <p:cNvSpPr/>
          <p:nvPr/>
        </p:nvSpPr>
        <p:spPr>
          <a:xfrm>
            <a:off x="8074250" y="6638520"/>
            <a:ext cx="1701842" cy="178878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latin typeface="Arial" panose="020B0604020202020204" pitchFamily="34" charset="0"/>
                <a:cs typeface="Arial" panose="020B0604020202020204" pitchFamily="34" charset="0"/>
              </a:rPr>
              <a:t>Buyer </a:t>
            </a:r>
            <a:r>
              <a:rPr lang="en-NZ" sz="1100">
                <a:latin typeface="Arial" panose="020B0604020202020204" pitchFamily="34" charset="0"/>
                <a:cs typeface="Arial" panose="020B0604020202020204" pitchFamily="34" charset="0"/>
              </a:rPr>
              <a:t>understand their needs, motivations, and decision-making processes</a:t>
            </a:r>
            <a:endParaRPr lang="en-US" sz="110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65E1120D-6C2E-1BB9-33DD-29D56C65DD42}"/>
              </a:ext>
            </a:extLst>
          </p:cNvPr>
          <p:cNvSpPr/>
          <p:nvPr/>
        </p:nvSpPr>
        <p:spPr>
          <a:xfrm>
            <a:off x="5875819" y="6638522"/>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050">
                <a:latin typeface="Arial" panose="020B0604020202020204" pitchFamily="34" charset="0"/>
                <a:cs typeface="Arial" panose="020B0604020202020204" pitchFamily="34" charset="0"/>
              </a:rPr>
              <a:t>Developing Personal Resilience, Using Legal, Regulatory and Ethical Frameworks</a:t>
            </a:r>
            <a:endParaRPr lang="en-US" sz="105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ED1906ED-7D16-B63A-B24E-58D5D10FC7AC}"/>
              </a:ext>
            </a:extLst>
          </p:cNvPr>
          <p:cNvSpPr/>
          <p:nvPr/>
        </p:nvSpPr>
        <p:spPr>
          <a:xfrm>
            <a:off x="4198618" y="5300636"/>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latin typeface="Arial" panose="020B0604020202020204" pitchFamily="34" charset="0"/>
                <a:cs typeface="Arial" panose="020B0604020202020204" pitchFamily="34" charset="0"/>
              </a:rPr>
              <a:t>Commercial and Financial Acumen</a:t>
            </a:r>
          </a:p>
        </p:txBody>
      </p:sp>
      <p:sp>
        <p:nvSpPr>
          <p:cNvPr id="15" name="Oval 14">
            <a:extLst>
              <a:ext uri="{FF2B5EF4-FFF2-40B4-BE49-F238E27FC236}">
                <a16:creationId xmlns:a16="http://schemas.microsoft.com/office/drawing/2014/main" id="{3EAEF131-1433-BBC3-F932-879E4205CDF6}"/>
              </a:ext>
            </a:extLst>
          </p:cNvPr>
          <p:cNvSpPr/>
          <p:nvPr/>
        </p:nvSpPr>
        <p:spPr>
          <a:xfrm>
            <a:off x="3824085" y="3316852"/>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300">
                <a:latin typeface="Arial" panose="020B0604020202020204" pitchFamily="34" charset="0"/>
                <a:cs typeface="Arial" panose="020B0604020202020204" pitchFamily="34" charset="0"/>
              </a:rPr>
              <a:t>sales process and tools</a:t>
            </a:r>
            <a:endParaRPr lang="en-US" sz="130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F4E38C64-4AB7-D93A-A92D-F7803A8F8411}"/>
              </a:ext>
            </a:extLst>
          </p:cNvPr>
          <p:cNvSpPr/>
          <p:nvPr/>
        </p:nvSpPr>
        <p:spPr>
          <a:xfrm>
            <a:off x="4856786" y="1549373"/>
            <a:ext cx="1630605" cy="163060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300">
                <a:latin typeface="Arial" panose="020B0604020202020204" pitchFamily="34" charset="0"/>
                <a:cs typeface="Arial" panose="020B0604020202020204" pitchFamily="34" charset="0"/>
              </a:rPr>
              <a:t>sales strategy</a:t>
            </a:r>
            <a:endParaRPr lang="en-US" sz="13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AF12117B-A2D5-14A8-12C0-397CD7C047A3}"/>
              </a:ext>
            </a:extLst>
          </p:cNvPr>
          <p:cNvSpPr/>
          <p:nvPr/>
        </p:nvSpPr>
        <p:spPr>
          <a:xfrm>
            <a:off x="5355300" y="-65735"/>
            <a:ext cx="1630605" cy="1630605"/>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rial"/>
                <a:cs typeface="Arial"/>
              </a:rPr>
              <a:t>Urgency to act</a:t>
            </a:r>
            <a:endParaRPr lang="en-US">
              <a:solidFill>
                <a:schemeClr val="tx1"/>
              </a:solidFill>
            </a:endParaRPr>
          </a:p>
        </p:txBody>
      </p:sp>
      <p:sp>
        <p:nvSpPr>
          <p:cNvPr id="18" name="Oval 17">
            <a:extLst>
              <a:ext uri="{FF2B5EF4-FFF2-40B4-BE49-F238E27FC236}">
                <a16:creationId xmlns:a16="http://schemas.microsoft.com/office/drawing/2014/main" id="{00A4D82E-7883-7F2F-FE2A-1AB71859A544}"/>
              </a:ext>
            </a:extLst>
          </p:cNvPr>
          <p:cNvSpPr/>
          <p:nvPr/>
        </p:nvSpPr>
        <p:spPr>
          <a:xfrm>
            <a:off x="8346473" y="-65735"/>
            <a:ext cx="1630605" cy="1630605"/>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latin typeface="Arial"/>
                <a:cs typeface="Arial"/>
              </a:rPr>
              <a:t>Types of sales informs how to manage customers</a:t>
            </a:r>
            <a:endParaRPr lang="en-US" sz="1200">
              <a:solidFill>
                <a:schemeClr val="tx1"/>
              </a:solidFill>
              <a:cs typeface="Arial"/>
            </a:endParaRPr>
          </a:p>
        </p:txBody>
      </p:sp>
      <p:sp>
        <p:nvSpPr>
          <p:cNvPr id="19" name="Oval 18">
            <a:extLst>
              <a:ext uri="{FF2B5EF4-FFF2-40B4-BE49-F238E27FC236}">
                <a16:creationId xmlns:a16="http://schemas.microsoft.com/office/drawing/2014/main" id="{E47A94C4-F48F-9FFE-ED55-FA5644A3A910}"/>
              </a:ext>
            </a:extLst>
          </p:cNvPr>
          <p:cNvSpPr/>
          <p:nvPr/>
        </p:nvSpPr>
        <p:spPr>
          <a:xfrm>
            <a:off x="10981943" y="1835833"/>
            <a:ext cx="1630605" cy="1630605"/>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err="1">
                <a:solidFill>
                  <a:schemeClr val="tx1"/>
                </a:solidFill>
                <a:latin typeface="Arial"/>
                <a:cs typeface="Arial"/>
              </a:rPr>
              <a:t>Analyse</a:t>
            </a:r>
            <a:r>
              <a:rPr lang="en-US" sz="1600" dirty="0">
                <a:solidFill>
                  <a:schemeClr val="tx1"/>
                </a:solidFill>
                <a:latin typeface="Arial"/>
                <a:cs typeface="Arial"/>
              </a:rPr>
              <a:t> and read data</a:t>
            </a:r>
            <a:endParaRPr lang="en-US" sz="1600" dirty="0">
              <a:solidFill>
                <a:schemeClr val="tx1"/>
              </a:solidFill>
            </a:endParaRPr>
          </a:p>
        </p:txBody>
      </p:sp>
      <p:sp>
        <p:nvSpPr>
          <p:cNvPr id="20" name="Oval 19">
            <a:extLst>
              <a:ext uri="{FF2B5EF4-FFF2-40B4-BE49-F238E27FC236}">
                <a16:creationId xmlns:a16="http://schemas.microsoft.com/office/drawing/2014/main" id="{85ECC08E-6A3A-2DEB-19D3-0F50703570F8}"/>
              </a:ext>
            </a:extLst>
          </p:cNvPr>
          <p:cNvSpPr/>
          <p:nvPr/>
        </p:nvSpPr>
        <p:spPr>
          <a:xfrm>
            <a:off x="11121599" y="4548210"/>
            <a:ext cx="1630605" cy="1630605"/>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latin typeface="Arial"/>
                <a:cs typeface="Arial"/>
              </a:rPr>
              <a:t>Forecasting</a:t>
            </a:r>
            <a:endParaRPr lang="en-US" sz="1400">
              <a:solidFill>
                <a:schemeClr val="tx1"/>
              </a:solidFill>
            </a:endParaRPr>
          </a:p>
        </p:txBody>
      </p:sp>
      <p:sp>
        <p:nvSpPr>
          <p:cNvPr id="21" name="Oval 20">
            <a:extLst>
              <a:ext uri="{FF2B5EF4-FFF2-40B4-BE49-F238E27FC236}">
                <a16:creationId xmlns:a16="http://schemas.microsoft.com/office/drawing/2014/main" id="{4A8F7D5F-A481-A176-1B1B-7920F956C20D}"/>
              </a:ext>
            </a:extLst>
          </p:cNvPr>
          <p:cNvSpPr/>
          <p:nvPr/>
        </p:nvSpPr>
        <p:spPr>
          <a:xfrm>
            <a:off x="9813912" y="7068114"/>
            <a:ext cx="1630605" cy="1630605"/>
          </a:xfrm>
          <a:prstGeom prst="ellipse">
            <a:avLst/>
          </a:prstGeom>
          <a:solidFill>
            <a:schemeClr val="bg1"/>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latin typeface="Arial" panose="020B0604020202020204" pitchFamily="34" charset="0"/>
                <a:cs typeface="Arial" panose="020B0604020202020204" pitchFamily="34" charset="0"/>
              </a:rPr>
              <a:t>Leverage marketing to support sales process</a:t>
            </a:r>
          </a:p>
        </p:txBody>
      </p:sp>
      <p:sp>
        <p:nvSpPr>
          <p:cNvPr id="22" name="Oval 21">
            <a:extLst>
              <a:ext uri="{FF2B5EF4-FFF2-40B4-BE49-F238E27FC236}">
                <a16:creationId xmlns:a16="http://schemas.microsoft.com/office/drawing/2014/main" id="{F260F043-A60D-10F0-BF26-50B0585D64FA}"/>
              </a:ext>
            </a:extLst>
          </p:cNvPr>
          <p:cNvSpPr/>
          <p:nvPr/>
        </p:nvSpPr>
        <p:spPr>
          <a:xfrm>
            <a:off x="6939027" y="7911742"/>
            <a:ext cx="1630605" cy="1630605"/>
          </a:xfrm>
          <a:prstGeom prst="ellipse">
            <a:avLst/>
          </a:prstGeom>
          <a:solidFill>
            <a:schemeClr val="bg1"/>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Sole trader sells their own business and their products</a:t>
            </a:r>
          </a:p>
        </p:txBody>
      </p:sp>
      <p:sp>
        <p:nvSpPr>
          <p:cNvPr id="23" name="Oval 22">
            <a:extLst>
              <a:ext uri="{FF2B5EF4-FFF2-40B4-BE49-F238E27FC236}">
                <a16:creationId xmlns:a16="http://schemas.microsoft.com/office/drawing/2014/main" id="{5FA3B27A-6F66-410B-FDDC-6613B845DC68}"/>
              </a:ext>
            </a:extLst>
          </p:cNvPr>
          <p:cNvSpPr/>
          <p:nvPr/>
        </p:nvSpPr>
        <p:spPr>
          <a:xfrm>
            <a:off x="4126982" y="7068115"/>
            <a:ext cx="1630605" cy="1630605"/>
          </a:xfrm>
          <a:prstGeom prst="ellipse">
            <a:avLst/>
          </a:prstGeom>
          <a:solidFill>
            <a:schemeClr val="bg1"/>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Larger entities have additional resources and tasks</a:t>
            </a:r>
          </a:p>
        </p:txBody>
      </p:sp>
      <p:sp>
        <p:nvSpPr>
          <p:cNvPr id="24" name="Oval 23">
            <a:extLst>
              <a:ext uri="{FF2B5EF4-FFF2-40B4-BE49-F238E27FC236}">
                <a16:creationId xmlns:a16="http://schemas.microsoft.com/office/drawing/2014/main" id="{546B04EC-63CC-E3F5-6571-CDCFDFBEA480}"/>
              </a:ext>
            </a:extLst>
          </p:cNvPr>
          <p:cNvSpPr/>
          <p:nvPr/>
        </p:nvSpPr>
        <p:spPr>
          <a:xfrm>
            <a:off x="2618241" y="4901233"/>
            <a:ext cx="1630605" cy="1630605"/>
          </a:xfrm>
          <a:prstGeom prst="ellipse">
            <a:avLst/>
          </a:prstGeom>
          <a:solidFill>
            <a:schemeClr val="bg1"/>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latin typeface="Arial" panose="020B0604020202020204" pitchFamily="34" charset="0"/>
                <a:cs typeface="Arial" panose="020B0604020202020204" pitchFamily="34" charset="0"/>
              </a:rPr>
              <a:t>Active listening and moving the conversation forward / upselling</a:t>
            </a:r>
          </a:p>
        </p:txBody>
      </p:sp>
      <p:sp>
        <p:nvSpPr>
          <p:cNvPr id="25" name="Oval 24">
            <a:extLst>
              <a:ext uri="{FF2B5EF4-FFF2-40B4-BE49-F238E27FC236}">
                <a16:creationId xmlns:a16="http://schemas.microsoft.com/office/drawing/2014/main" id="{CC346270-C733-55A4-CFE6-B5CD548216AC}"/>
              </a:ext>
            </a:extLst>
          </p:cNvPr>
          <p:cNvSpPr/>
          <p:nvPr/>
        </p:nvSpPr>
        <p:spPr>
          <a:xfrm>
            <a:off x="3124851" y="1692566"/>
            <a:ext cx="1630605" cy="1630605"/>
          </a:xfrm>
          <a:prstGeom prst="ellipse">
            <a:avLst/>
          </a:prstGeom>
          <a:solidFill>
            <a:schemeClr val="bg1"/>
          </a:solid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Market research:</a:t>
            </a:r>
          </a:p>
          <a:p>
            <a:pPr marL="171450" indent="-171450" algn="ctr">
              <a:buFontTx/>
              <a:buChar char="-"/>
            </a:pPr>
            <a:r>
              <a:rPr lang="en-US" sz="900">
                <a:solidFill>
                  <a:schemeClr val="tx1"/>
                </a:solidFill>
                <a:latin typeface="Arial" panose="020B0604020202020204" pitchFamily="34" charset="0"/>
                <a:cs typeface="Arial" panose="020B0604020202020204" pitchFamily="34" charset="0"/>
              </a:rPr>
              <a:t>Identify opportunities</a:t>
            </a:r>
          </a:p>
          <a:p>
            <a:pPr marL="171450" indent="-171450" algn="ctr">
              <a:buFontTx/>
              <a:buChar char="-"/>
            </a:pPr>
            <a:r>
              <a:rPr lang="en-US" sz="900">
                <a:solidFill>
                  <a:schemeClr val="tx1"/>
                </a:solidFill>
                <a:latin typeface="Arial" panose="020B0604020202020204" pitchFamily="34" charset="0"/>
                <a:cs typeface="Arial" panose="020B0604020202020204" pitchFamily="34" charset="0"/>
              </a:rPr>
              <a:t>Product knowledge</a:t>
            </a:r>
          </a:p>
          <a:p>
            <a:pPr marL="171450" indent="-171450" algn="ctr">
              <a:buFontTx/>
              <a:buChar char="-"/>
            </a:pPr>
            <a:r>
              <a:rPr lang="en-US" sz="900">
                <a:solidFill>
                  <a:schemeClr val="tx1"/>
                </a:solidFill>
                <a:latin typeface="Arial" panose="020B0604020202020204" pitchFamily="34" charset="0"/>
                <a:cs typeface="Arial" panose="020B0604020202020204" pitchFamily="34" charset="0"/>
              </a:rPr>
              <a:t>Environmental scan</a:t>
            </a:r>
          </a:p>
        </p:txBody>
      </p:sp>
      <p:sp>
        <p:nvSpPr>
          <p:cNvPr id="2" name="TextBox 1">
            <a:extLst>
              <a:ext uri="{FF2B5EF4-FFF2-40B4-BE49-F238E27FC236}">
                <a16:creationId xmlns:a16="http://schemas.microsoft.com/office/drawing/2014/main" id="{BDD10AF7-CA8C-A041-D4D9-2CD4C22A2671}"/>
              </a:ext>
            </a:extLst>
          </p:cNvPr>
          <p:cNvSpPr txBox="1"/>
          <p:nvPr/>
        </p:nvSpPr>
        <p:spPr>
          <a:xfrm>
            <a:off x="122500" y="500390"/>
            <a:ext cx="2813294" cy="8987076"/>
          </a:xfrm>
          <a:prstGeom prst="rect">
            <a:avLst/>
          </a:prstGeom>
          <a:noFill/>
        </p:spPr>
        <p:txBody>
          <a:bodyPr wrap="square" rtlCol="0">
            <a:spAutoFit/>
          </a:bodyPr>
          <a:lstStyle/>
          <a:p>
            <a:pPr marL="285750" indent="-285750">
              <a:buFontTx/>
              <a:buChar char="-"/>
            </a:pPr>
            <a:r>
              <a:rPr lang="en-NZ" sz="1600" dirty="0"/>
              <a:t>Dealing with rejection</a:t>
            </a:r>
          </a:p>
          <a:p>
            <a:pPr marL="285750" indent="-285750">
              <a:buFontTx/>
              <a:buChar char="-"/>
            </a:pPr>
            <a:r>
              <a:rPr lang="en-NZ" sz="1600" dirty="0"/>
              <a:t>Sampling and experiential</a:t>
            </a:r>
          </a:p>
          <a:p>
            <a:pPr marL="285750" indent="-285750">
              <a:buFontTx/>
              <a:buChar char="-"/>
            </a:pPr>
            <a:r>
              <a:rPr lang="en-NZ" sz="1600" dirty="0"/>
              <a:t>Presentation:</a:t>
            </a:r>
          </a:p>
          <a:p>
            <a:pPr marL="742950" lvl="1" indent="-285750">
              <a:buFontTx/>
              <a:buChar char="-"/>
            </a:pPr>
            <a:r>
              <a:rPr lang="en-NZ" sz="1600" dirty="0"/>
              <a:t>Personal presentation</a:t>
            </a:r>
          </a:p>
          <a:p>
            <a:pPr marL="742950" lvl="1" indent="-285750">
              <a:buFontTx/>
              <a:buChar char="-"/>
            </a:pPr>
            <a:r>
              <a:rPr lang="en-NZ" sz="1600" dirty="0"/>
              <a:t>Attractive presentation of product | service</a:t>
            </a:r>
          </a:p>
          <a:p>
            <a:pPr marL="285750" indent="-285750">
              <a:buFontTx/>
              <a:buChar char="-"/>
            </a:pPr>
            <a:r>
              <a:rPr lang="en-NZ" sz="1600" dirty="0"/>
              <a:t>Broader economic outlook that may influence</a:t>
            </a:r>
          </a:p>
          <a:p>
            <a:pPr marL="285750" indent="-285750">
              <a:buFontTx/>
              <a:buChar char="-"/>
            </a:pPr>
            <a:r>
              <a:rPr lang="en-NZ" sz="1600" dirty="0"/>
              <a:t>Interviews you are selling yourself</a:t>
            </a:r>
          </a:p>
          <a:p>
            <a:pPr marL="285750" indent="-285750">
              <a:buFontTx/>
              <a:buChar char="-"/>
            </a:pPr>
            <a:r>
              <a:rPr lang="en-NZ" sz="1600" dirty="0"/>
              <a:t>Consumers are </a:t>
            </a:r>
            <a:r>
              <a:rPr lang="en-NZ" sz="1600" dirty="0" err="1"/>
              <a:t>savy</a:t>
            </a:r>
            <a:endParaRPr lang="en-NZ" sz="1600" dirty="0"/>
          </a:p>
          <a:p>
            <a:pPr marL="742950" lvl="1" indent="-285750">
              <a:buFontTx/>
              <a:buChar char="-"/>
            </a:pPr>
            <a:r>
              <a:rPr lang="en-NZ" sz="1600" dirty="0"/>
              <a:t>Understand the psychology of sales</a:t>
            </a:r>
          </a:p>
          <a:p>
            <a:pPr marL="742950" lvl="1" indent="-285750">
              <a:buFontTx/>
              <a:buChar char="-"/>
            </a:pPr>
            <a:r>
              <a:rPr lang="en-NZ" sz="1600" dirty="0"/>
              <a:t>Information is available to potential customer</a:t>
            </a:r>
          </a:p>
          <a:p>
            <a:pPr marL="285750" indent="-285750">
              <a:buFontTx/>
              <a:buChar char="-"/>
            </a:pPr>
            <a:r>
              <a:rPr lang="en-NZ" sz="1600" dirty="0"/>
              <a:t>Phone skills</a:t>
            </a:r>
          </a:p>
          <a:p>
            <a:pPr marL="285750" indent="-285750">
              <a:buFontTx/>
              <a:buChar char="-"/>
            </a:pPr>
            <a:r>
              <a:rPr lang="en-NZ" sz="1600" dirty="0"/>
              <a:t>Cold calling</a:t>
            </a:r>
          </a:p>
          <a:p>
            <a:pPr marL="285750" indent="-285750">
              <a:buFontTx/>
              <a:buChar char="-"/>
            </a:pPr>
            <a:r>
              <a:rPr lang="en-NZ" sz="1600" dirty="0"/>
              <a:t>People skills</a:t>
            </a:r>
          </a:p>
          <a:p>
            <a:pPr marL="285750" indent="-285750">
              <a:buFontTx/>
              <a:buChar char="-"/>
            </a:pPr>
            <a:r>
              <a:rPr lang="en-NZ" sz="1600" dirty="0"/>
              <a:t>Direction &amp; agile</a:t>
            </a:r>
          </a:p>
          <a:p>
            <a:pPr marL="285750" indent="-285750">
              <a:buFontTx/>
              <a:buChar char="-"/>
            </a:pPr>
            <a:r>
              <a:rPr lang="en-NZ" sz="1600" dirty="0"/>
              <a:t>Passion &amp; drive</a:t>
            </a:r>
          </a:p>
          <a:p>
            <a:pPr marL="285750" indent="-285750">
              <a:buFontTx/>
              <a:buChar char="-"/>
            </a:pPr>
            <a:r>
              <a:rPr lang="en-NZ" sz="1600" dirty="0"/>
              <a:t>Writing skills</a:t>
            </a:r>
          </a:p>
          <a:p>
            <a:pPr marL="285750" indent="-285750">
              <a:buFontTx/>
              <a:buChar char="-"/>
            </a:pPr>
            <a:r>
              <a:rPr lang="en-NZ" sz="1600" dirty="0"/>
              <a:t>Questioning:</a:t>
            </a:r>
          </a:p>
          <a:p>
            <a:pPr marL="742950" lvl="1" indent="-285750">
              <a:buFontTx/>
              <a:buChar char="-"/>
            </a:pPr>
            <a:r>
              <a:rPr lang="en-NZ" sz="1600" dirty="0"/>
              <a:t>Asking hard questions</a:t>
            </a:r>
          </a:p>
          <a:p>
            <a:pPr marL="742950" lvl="1" indent="-285750">
              <a:buFontTx/>
              <a:buChar char="-"/>
            </a:pPr>
            <a:r>
              <a:rPr lang="en-NZ" sz="1600" dirty="0"/>
              <a:t>Asking the right questions</a:t>
            </a:r>
          </a:p>
          <a:p>
            <a:pPr marL="285750" indent="-285750">
              <a:buFontTx/>
              <a:buChar char="-"/>
            </a:pPr>
            <a:r>
              <a:rPr lang="en-NZ" sz="1600" dirty="0"/>
              <a:t>Predict the problem before it becomes a problem</a:t>
            </a:r>
          </a:p>
          <a:p>
            <a:pPr marL="285750" indent="-285750">
              <a:buFontTx/>
              <a:buChar char="-"/>
            </a:pPr>
            <a:endParaRPr lang="en-NZ" sz="1600" dirty="0"/>
          </a:p>
          <a:p>
            <a:pPr marL="285750" indent="-285750">
              <a:buFontTx/>
              <a:buChar char="-"/>
            </a:pPr>
            <a:endParaRPr lang="en-NZ" dirty="0"/>
          </a:p>
        </p:txBody>
      </p:sp>
      <p:sp>
        <p:nvSpPr>
          <p:cNvPr id="3" name="Oval 2">
            <a:extLst>
              <a:ext uri="{FF2B5EF4-FFF2-40B4-BE49-F238E27FC236}">
                <a16:creationId xmlns:a16="http://schemas.microsoft.com/office/drawing/2014/main" id="{8EBFA3BA-3D35-AC56-90CA-61B9E122494A}"/>
              </a:ext>
            </a:extLst>
          </p:cNvPr>
          <p:cNvSpPr/>
          <p:nvPr/>
        </p:nvSpPr>
        <p:spPr>
          <a:xfrm>
            <a:off x="10136283" y="352085"/>
            <a:ext cx="1630605" cy="1630605"/>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latin typeface="Arial"/>
                <a:cs typeface="Arial"/>
              </a:rPr>
              <a:t>Types of sales comes with managing these types of customers</a:t>
            </a:r>
            <a:endParaRPr lang="en-US" sz="1200" dirty="0">
              <a:solidFill>
                <a:schemeClr val="tx1"/>
              </a:solidFill>
            </a:endParaRPr>
          </a:p>
        </p:txBody>
      </p:sp>
    </p:spTree>
    <p:extLst>
      <p:ext uri="{BB962C8B-B14F-4D97-AF65-F5344CB8AC3E}">
        <p14:creationId xmlns:p14="http://schemas.microsoft.com/office/powerpoint/2010/main" val="293757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6964D7-2F3C-9DC6-8B99-2C14213CB6AC}"/>
              </a:ext>
            </a:extLst>
          </p:cNvPr>
          <p:cNvSpPr>
            <a:spLocks noGrp="1"/>
          </p:cNvSpPr>
          <p:nvPr>
            <p:ph type="title"/>
          </p:nvPr>
        </p:nvSpPr>
        <p:spPr>
          <a:noFill/>
        </p:spPr>
        <p:txBody>
          <a:bodyPr/>
          <a:lstStyle/>
          <a:p>
            <a:r>
              <a:rPr lang="en-US" err="1"/>
              <a:t>Ringa</a:t>
            </a:r>
            <a:r>
              <a:rPr lang="en-US"/>
              <a:t> Hora’s coverage</a:t>
            </a:r>
            <a:br>
              <a:rPr lang="en-US"/>
            </a:br>
            <a:r>
              <a:rPr lang="en-US" sz="1600" b="0"/>
              <a:t>Place a post it or sticker on the industry you represent</a:t>
            </a:r>
            <a:endParaRPr lang="en-US" b="0"/>
          </a:p>
        </p:txBody>
      </p:sp>
      <p:pic>
        <p:nvPicPr>
          <p:cNvPr id="11" name="Picture 10">
            <a:extLst>
              <a:ext uri="{FF2B5EF4-FFF2-40B4-BE49-F238E27FC236}">
                <a16:creationId xmlns:a16="http://schemas.microsoft.com/office/drawing/2014/main" id="{AF77CE08-95C1-18C6-80F9-315CCE3354F7}"/>
              </a:ext>
            </a:extLst>
          </p:cNvPr>
          <p:cNvPicPr>
            <a:picLocks noChangeAspect="1"/>
          </p:cNvPicPr>
          <p:nvPr/>
        </p:nvPicPr>
        <p:blipFill>
          <a:blip r:embed="rId2"/>
          <a:stretch>
            <a:fillRect/>
          </a:stretch>
        </p:blipFill>
        <p:spPr>
          <a:xfrm>
            <a:off x="785876" y="2524471"/>
            <a:ext cx="1228119" cy="1484741"/>
          </a:xfrm>
          <a:prstGeom prst="rect">
            <a:avLst/>
          </a:prstGeom>
        </p:spPr>
      </p:pic>
      <p:pic>
        <p:nvPicPr>
          <p:cNvPr id="12" name="Picture 11">
            <a:extLst>
              <a:ext uri="{FF2B5EF4-FFF2-40B4-BE49-F238E27FC236}">
                <a16:creationId xmlns:a16="http://schemas.microsoft.com/office/drawing/2014/main" id="{597CFAB6-103F-42DB-BD88-7E008A9EAABC}"/>
              </a:ext>
            </a:extLst>
          </p:cNvPr>
          <p:cNvPicPr>
            <a:picLocks noChangeAspect="1"/>
          </p:cNvPicPr>
          <p:nvPr/>
        </p:nvPicPr>
        <p:blipFill>
          <a:blip r:embed="rId3"/>
          <a:stretch>
            <a:fillRect/>
          </a:stretch>
        </p:blipFill>
        <p:spPr>
          <a:xfrm>
            <a:off x="3155848" y="2524471"/>
            <a:ext cx="1402686" cy="1590850"/>
          </a:xfrm>
          <a:prstGeom prst="rect">
            <a:avLst/>
          </a:prstGeom>
        </p:spPr>
      </p:pic>
      <p:pic>
        <p:nvPicPr>
          <p:cNvPr id="19" name="Picture 18">
            <a:extLst>
              <a:ext uri="{FF2B5EF4-FFF2-40B4-BE49-F238E27FC236}">
                <a16:creationId xmlns:a16="http://schemas.microsoft.com/office/drawing/2014/main" id="{CD2B0B3C-4E67-EC34-DFCE-03D11752949B}"/>
              </a:ext>
            </a:extLst>
          </p:cNvPr>
          <p:cNvPicPr>
            <a:picLocks noChangeAspect="1"/>
          </p:cNvPicPr>
          <p:nvPr/>
        </p:nvPicPr>
        <p:blipFill>
          <a:blip r:embed="rId4"/>
          <a:stretch>
            <a:fillRect/>
          </a:stretch>
        </p:blipFill>
        <p:spPr>
          <a:xfrm>
            <a:off x="785876" y="5080070"/>
            <a:ext cx="1402686" cy="1309174"/>
          </a:xfrm>
          <a:prstGeom prst="rect">
            <a:avLst/>
          </a:prstGeom>
        </p:spPr>
      </p:pic>
      <p:pic>
        <p:nvPicPr>
          <p:cNvPr id="20" name="Picture 19">
            <a:extLst>
              <a:ext uri="{FF2B5EF4-FFF2-40B4-BE49-F238E27FC236}">
                <a16:creationId xmlns:a16="http://schemas.microsoft.com/office/drawing/2014/main" id="{427EC815-8F2B-125F-1C0D-5B03FD7A12DE}"/>
              </a:ext>
            </a:extLst>
          </p:cNvPr>
          <p:cNvPicPr>
            <a:picLocks noChangeAspect="1"/>
          </p:cNvPicPr>
          <p:nvPr/>
        </p:nvPicPr>
        <p:blipFill>
          <a:blip r:embed="rId5"/>
          <a:stretch>
            <a:fillRect/>
          </a:stretch>
        </p:blipFill>
        <p:spPr>
          <a:xfrm>
            <a:off x="3065942" y="5080073"/>
            <a:ext cx="1802899" cy="1484741"/>
          </a:xfrm>
          <a:prstGeom prst="rect">
            <a:avLst/>
          </a:prstGeom>
        </p:spPr>
      </p:pic>
      <p:sp>
        <p:nvSpPr>
          <p:cNvPr id="21" name="TextBox 20">
            <a:extLst>
              <a:ext uri="{FF2B5EF4-FFF2-40B4-BE49-F238E27FC236}">
                <a16:creationId xmlns:a16="http://schemas.microsoft.com/office/drawing/2014/main" id="{F234B914-C5A5-AE28-615D-D08BC75DBCC8}"/>
              </a:ext>
            </a:extLst>
          </p:cNvPr>
          <p:cNvSpPr txBox="1"/>
          <p:nvPr/>
        </p:nvSpPr>
        <p:spPr>
          <a:xfrm>
            <a:off x="657495" y="4046231"/>
            <a:ext cx="1479892" cy="350865"/>
          </a:xfrm>
          <a:prstGeom prst="rect">
            <a:avLst/>
          </a:prstGeom>
          <a:noFill/>
        </p:spPr>
        <p:txBody>
          <a:bodyPr wrap="none" rtlCol="0">
            <a:spAutoFit/>
          </a:bodyPr>
          <a:lstStyle/>
          <a:p>
            <a:pPr defTabSz="960120">
              <a:defRPr/>
            </a:pPr>
            <a:r>
              <a:rPr lang="en-US" sz="1680">
                <a:solidFill>
                  <a:srgbClr val="000000"/>
                </a:solidFill>
                <a:latin typeface="Arial" panose="020B0604020202020204"/>
              </a:rPr>
              <a:t>Qualifications</a:t>
            </a:r>
          </a:p>
        </p:txBody>
      </p:sp>
      <p:sp>
        <p:nvSpPr>
          <p:cNvPr id="22" name="TextBox 21">
            <a:extLst>
              <a:ext uri="{FF2B5EF4-FFF2-40B4-BE49-F238E27FC236}">
                <a16:creationId xmlns:a16="http://schemas.microsoft.com/office/drawing/2014/main" id="{24219090-4BE9-5628-C961-2D1442567696}"/>
              </a:ext>
            </a:extLst>
          </p:cNvPr>
          <p:cNvSpPr txBox="1"/>
          <p:nvPr/>
        </p:nvSpPr>
        <p:spPr>
          <a:xfrm>
            <a:off x="3065939" y="4031368"/>
            <a:ext cx="1574470" cy="350865"/>
          </a:xfrm>
          <a:prstGeom prst="rect">
            <a:avLst/>
          </a:prstGeom>
          <a:noFill/>
        </p:spPr>
        <p:txBody>
          <a:bodyPr wrap="none" rtlCol="0">
            <a:spAutoFit/>
          </a:bodyPr>
          <a:lstStyle/>
          <a:p>
            <a:pPr defTabSz="960120">
              <a:defRPr/>
            </a:pPr>
            <a:r>
              <a:rPr lang="en-US" sz="1680">
                <a:solidFill>
                  <a:srgbClr val="000000"/>
                </a:solidFill>
                <a:latin typeface="Arial" panose="020B0604020202020204"/>
              </a:rPr>
              <a:t>Unit standards</a:t>
            </a:r>
          </a:p>
        </p:txBody>
      </p:sp>
      <p:sp>
        <p:nvSpPr>
          <p:cNvPr id="23" name="TextBox 22">
            <a:extLst>
              <a:ext uri="{FF2B5EF4-FFF2-40B4-BE49-F238E27FC236}">
                <a16:creationId xmlns:a16="http://schemas.microsoft.com/office/drawing/2014/main" id="{EC994917-C9A0-5FA9-E280-B90FE3DA5E45}"/>
              </a:ext>
            </a:extLst>
          </p:cNvPr>
          <p:cNvSpPr txBox="1"/>
          <p:nvPr/>
        </p:nvSpPr>
        <p:spPr>
          <a:xfrm>
            <a:off x="396934" y="6471911"/>
            <a:ext cx="2366353" cy="609398"/>
          </a:xfrm>
          <a:prstGeom prst="rect">
            <a:avLst/>
          </a:prstGeom>
          <a:noFill/>
        </p:spPr>
        <p:txBody>
          <a:bodyPr wrap="none" rtlCol="0">
            <a:spAutoFit/>
          </a:bodyPr>
          <a:lstStyle/>
          <a:p>
            <a:pPr algn="ctr" defTabSz="960120">
              <a:defRPr/>
            </a:pPr>
            <a:r>
              <a:rPr lang="en-US" sz="1680">
                <a:solidFill>
                  <a:srgbClr val="000000"/>
                </a:solidFill>
                <a:latin typeface="Arial" panose="020B0604020202020204"/>
              </a:rPr>
              <a:t>Providers and schools </a:t>
            </a:r>
          </a:p>
          <a:p>
            <a:pPr algn="ctr" defTabSz="960120">
              <a:defRPr/>
            </a:pPr>
            <a:r>
              <a:rPr lang="en-US" sz="1680">
                <a:solidFill>
                  <a:srgbClr val="000000"/>
                </a:solidFill>
                <a:latin typeface="Arial" panose="020B0604020202020204"/>
              </a:rPr>
              <a:t>we moderate</a:t>
            </a:r>
          </a:p>
        </p:txBody>
      </p:sp>
      <p:sp>
        <p:nvSpPr>
          <p:cNvPr id="24" name="TextBox 23">
            <a:extLst>
              <a:ext uri="{FF2B5EF4-FFF2-40B4-BE49-F238E27FC236}">
                <a16:creationId xmlns:a16="http://schemas.microsoft.com/office/drawing/2014/main" id="{0223FEA0-1B8B-0455-A02D-BA8CC2B33294}"/>
              </a:ext>
            </a:extLst>
          </p:cNvPr>
          <p:cNvSpPr txBox="1"/>
          <p:nvPr/>
        </p:nvSpPr>
        <p:spPr>
          <a:xfrm>
            <a:off x="3025032" y="6477195"/>
            <a:ext cx="1742785" cy="867930"/>
          </a:xfrm>
          <a:prstGeom prst="rect">
            <a:avLst/>
          </a:prstGeom>
          <a:noFill/>
        </p:spPr>
        <p:txBody>
          <a:bodyPr wrap="none" rtlCol="0">
            <a:spAutoFit/>
          </a:bodyPr>
          <a:lstStyle/>
          <a:p>
            <a:pPr algn="ctr" defTabSz="960120">
              <a:defRPr/>
            </a:pPr>
            <a:r>
              <a:rPr lang="en-US" sz="1680">
                <a:solidFill>
                  <a:srgbClr val="000000"/>
                </a:solidFill>
                <a:latin typeface="Arial" panose="020B0604020202020204"/>
              </a:rPr>
              <a:t>Responsible for </a:t>
            </a:r>
            <a:br>
              <a:rPr lang="en-US" sz="1680">
                <a:solidFill>
                  <a:srgbClr val="000000"/>
                </a:solidFill>
                <a:latin typeface="Arial" panose="020B0604020202020204"/>
              </a:rPr>
            </a:br>
            <a:r>
              <a:rPr lang="en-US" sz="1680" err="1">
                <a:solidFill>
                  <a:srgbClr val="000000"/>
                </a:solidFill>
                <a:latin typeface="Arial" panose="020B0604020202020204"/>
              </a:rPr>
              <a:t>programme</a:t>
            </a:r>
            <a:r>
              <a:rPr lang="en-US" sz="1680">
                <a:solidFill>
                  <a:srgbClr val="000000"/>
                </a:solidFill>
                <a:latin typeface="Arial" panose="020B0604020202020204"/>
              </a:rPr>
              <a:t> </a:t>
            </a:r>
          </a:p>
          <a:p>
            <a:pPr algn="ctr" defTabSz="960120">
              <a:defRPr/>
            </a:pPr>
            <a:r>
              <a:rPr lang="en-US" sz="1680">
                <a:solidFill>
                  <a:srgbClr val="000000"/>
                </a:solidFill>
                <a:latin typeface="Arial" panose="020B0604020202020204"/>
              </a:rPr>
              <a:t>endorsement</a:t>
            </a:r>
          </a:p>
        </p:txBody>
      </p:sp>
      <p:grpSp>
        <p:nvGrpSpPr>
          <p:cNvPr id="2" name="Group 1">
            <a:extLst>
              <a:ext uri="{FF2B5EF4-FFF2-40B4-BE49-F238E27FC236}">
                <a16:creationId xmlns:a16="http://schemas.microsoft.com/office/drawing/2014/main" id="{836802F9-6B49-18F6-B1C8-74C33FE11ED9}"/>
              </a:ext>
            </a:extLst>
          </p:cNvPr>
          <p:cNvGrpSpPr/>
          <p:nvPr/>
        </p:nvGrpSpPr>
        <p:grpSpPr>
          <a:xfrm>
            <a:off x="6160675" y="-2061455"/>
            <a:ext cx="6940224" cy="10291444"/>
            <a:chOff x="5867309" y="-3106291"/>
            <a:chExt cx="6609737" cy="9801375"/>
          </a:xfrm>
        </p:grpSpPr>
        <p:pic>
          <p:nvPicPr>
            <p:cNvPr id="28" name="Picture 27">
              <a:extLst>
                <a:ext uri="{FF2B5EF4-FFF2-40B4-BE49-F238E27FC236}">
                  <a16:creationId xmlns:a16="http://schemas.microsoft.com/office/drawing/2014/main" id="{E23614A6-7FA2-1780-1193-D31C30C03564}"/>
                </a:ext>
              </a:extLst>
            </p:cNvPr>
            <p:cNvPicPr>
              <a:picLocks noChangeAspect="1"/>
            </p:cNvPicPr>
            <p:nvPr/>
          </p:nvPicPr>
          <p:blipFill>
            <a:blip r:embed="rId6"/>
            <a:stretch>
              <a:fillRect/>
            </a:stretch>
          </p:blipFill>
          <p:spPr>
            <a:xfrm>
              <a:off x="5867309" y="-3106291"/>
              <a:ext cx="6609737" cy="9342384"/>
            </a:xfrm>
            <a:prstGeom prst="rect">
              <a:avLst/>
            </a:prstGeom>
          </p:spPr>
        </p:pic>
        <p:pic>
          <p:nvPicPr>
            <p:cNvPr id="29" name="Picture 28">
              <a:extLst>
                <a:ext uri="{FF2B5EF4-FFF2-40B4-BE49-F238E27FC236}">
                  <a16:creationId xmlns:a16="http://schemas.microsoft.com/office/drawing/2014/main" id="{EF74DC85-0DCE-A2C5-06E3-8DE32960D87F}"/>
                </a:ext>
              </a:extLst>
            </p:cNvPr>
            <p:cNvPicPr>
              <a:picLocks noChangeAspect="1"/>
            </p:cNvPicPr>
            <p:nvPr/>
          </p:nvPicPr>
          <p:blipFill>
            <a:blip r:embed="rId7"/>
            <a:stretch>
              <a:fillRect/>
            </a:stretch>
          </p:blipFill>
          <p:spPr>
            <a:xfrm>
              <a:off x="5929185" y="543256"/>
              <a:ext cx="5468292" cy="6151828"/>
            </a:xfrm>
            <a:prstGeom prst="rect">
              <a:avLst/>
            </a:prstGeom>
          </p:spPr>
        </p:pic>
      </p:grpSp>
      <p:sp>
        <p:nvSpPr>
          <p:cNvPr id="3" name="Oval 2">
            <a:extLst>
              <a:ext uri="{FF2B5EF4-FFF2-40B4-BE49-F238E27FC236}">
                <a16:creationId xmlns:a16="http://schemas.microsoft.com/office/drawing/2014/main" id="{68E92C38-3218-CF48-540C-7AF294430438}"/>
              </a:ext>
            </a:extLst>
          </p:cNvPr>
          <p:cNvSpPr/>
          <p:nvPr/>
        </p:nvSpPr>
        <p:spPr>
          <a:xfrm>
            <a:off x="6166595" y="3015083"/>
            <a:ext cx="1732649" cy="1309719"/>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C542EA25-90E8-C4AD-58FB-94BC570CAC1F}"/>
              </a:ext>
            </a:extLst>
          </p:cNvPr>
          <p:cNvSpPr/>
          <p:nvPr/>
        </p:nvSpPr>
        <p:spPr>
          <a:xfrm>
            <a:off x="7448573" y="4224324"/>
            <a:ext cx="1732649" cy="1309719"/>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8D866A10-8147-709C-55A3-886B865B85CA}"/>
              </a:ext>
            </a:extLst>
          </p:cNvPr>
          <p:cNvSpPr/>
          <p:nvPr/>
        </p:nvSpPr>
        <p:spPr>
          <a:xfrm>
            <a:off x="10639881" y="7079227"/>
            <a:ext cx="1732649" cy="1309719"/>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905855C1-7B39-0D92-7679-5C899E00FC30}"/>
              </a:ext>
            </a:extLst>
          </p:cNvPr>
          <p:cNvSpPr/>
          <p:nvPr/>
        </p:nvSpPr>
        <p:spPr>
          <a:xfrm>
            <a:off x="7430389" y="1714920"/>
            <a:ext cx="1732649" cy="1309719"/>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0148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66A4-7F11-2A8E-6A1E-8BE15800E12D}"/>
              </a:ext>
            </a:extLst>
          </p:cNvPr>
          <p:cNvSpPr>
            <a:spLocks noGrp="1"/>
          </p:cNvSpPr>
          <p:nvPr>
            <p:ph type="title"/>
          </p:nvPr>
        </p:nvSpPr>
        <p:spPr/>
        <p:txBody>
          <a:bodyPr/>
          <a:lstStyle/>
          <a:p>
            <a:r>
              <a:rPr lang="en-NZ"/>
              <a:t>Te Manu Arataki</a:t>
            </a:r>
          </a:p>
        </p:txBody>
      </p:sp>
      <p:sp>
        <p:nvSpPr>
          <p:cNvPr id="3" name="Content Placeholder 2">
            <a:extLst>
              <a:ext uri="{FF2B5EF4-FFF2-40B4-BE49-F238E27FC236}">
                <a16:creationId xmlns:a16="http://schemas.microsoft.com/office/drawing/2014/main" id="{2D94907C-03B3-0125-4785-310D3384C505}"/>
              </a:ext>
            </a:extLst>
          </p:cNvPr>
          <p:cNvSpPr>
            <a:spLocks noGrp="1"/>
          </p:cNvSpPr>
          <p:nvPr>
            <p:ph idx="1"/>
          </p:nvPr>
        </p:nvSpPr>
        <p:spPr>
          <a:xfrm>
            <a:off x="415865" y="1227909"/>
            <a:ext cx="11969870" cy="7419840"/>
          </a:xfrm>
        </p:spPr>
        <p:txBody>
          <a:bodyPr>
            <a:normAutofit/>
          </a:bodyPr>
          <a:lstStyle/>
          <a:p>
            <a:pPr marL="0" indent="0">
              <a:spcBef>
                <a:spcPts val="630"/>
              </a:spcBef>
              <a:buNone/>
            </a:pPr>
            <a:r>
              <a:rPr lang="en-GB" sz="2000">
                <a:ea typeface="Times New Roman" panose="02020603050405020304" pitchFamily="18" charset="0"/>
              </a:rPr>
              <a:t>Enhance the offering of generic leadership credentials on the NZQCF to:</a:t>
            </a:r>
          </a:p>
          <a:p>
            <a:pPr marL="0" indent="0">
              <a:spcBef>
                <a:spcPts val="630"/>
              </a:spcBef>
              <a:buNone/>
            </a:pPr>
            <a:endParaRPr lang="en-NZ" sz="2000">
              <a:latin typeface="Times New Roman" panose="02020603050405020304" pitchFamily="18" charset="0"/>
              <a:ea typeface="Times New Roman" panose="02020603050405020304" pitchFamily="18" charset="0"/>
            </a:endParaRPr>
          </a:p>
          <a:p>
            <a:pPr marL="360045" indent="-360045">
              <a:spcBef>
                <a:spcPts val="630"/>
              </a:spcBef>
              <a:buFont typeface="Arial" panose="020B0604020202020204" pitchFamily="34" charset="0"/>
              <a:buChar char="-"/>
            </a:pPr>
            <a:r>
              <a:rPr lang="en-GB" sz="2000">
                <a:ea typeface="Times New Roman" panose="02020603050405020304" pitchFamily="18" charset="0"/>
              </a:rPr>
              <a:t>make pathways clearer, more visible, and more cohesive;</a:t>
            </a:r>
            <a:endParaRPr lang="en-NZ" sz="2000">
              <a:latin typeface="Times New Roman" panose="02020603050405020304" pitchFamily="18" charset="0"/>
              <a:ea typeface="Times New Roman" panose="02020603050405020304" pitchFamily="18" charset="0"/>
            </a:endParaRPr>
          </a:p>
          <a:p>
            <a:pPr marL="360045" indent="-360045">
              <a:spcBef>
                <a:spcPts val="630"/>
              </a:spcBef>
              <a:buFont typeface="Arial" panose="020B0604020202020204" pitchFamily="34" charset="0"/>
              <a:buChar char="-"/>
            </a:pPr>
            <a:r>
              <a:rPr lang="en-GB" sz="2000">
                <a:ea typeface="Times New Roman" panose="02020603050405020304" pitchFamily="18" charset="0"/>
              </a:rPr>
              <a:t>more regionally responsive to ensure relevancy, higher enrolment and completion, more meaningful learners and industries;</a:t>
            </a:r>
            <a:endParaRPr lang="en-NZ" sz="2000">
              <a:latin typeface="Times New Roman" panose="02020603050405020304" pitchFamily="18" charset="0"/>
              <a:ea typeface="Times New Roman" panose="02020603050405020304" pitchFamily="18" charset="0"/>
            </a:endParaRPr>
          </a:p>
          <a:p>
            <a:pPr marL="360045" indent="-360045">
              <a:spcBef>
                <a:spcPts val="630"/>
              </a:spcBef>
              <a:buFont typeface="Arial" panose="020B0604020202020204" pitchFamily="34" charset="0"/>
              <a:buChar char="-"/>
            </a:pPr>
            <a:r>
              <a:rPr lang="en-GB" sz="2000">
                <a:ea typeface="Times New Roman" panose="02020603050405020304" pitchFamily="18" charset="0"/>
              </a:rPr>
              <a:t>meet the needs of Māori learners with more evident and recognition of </a:t>
            </a:r>
            <a:r>
              <a:rPr lang="en-GB" sz="2000" err="1">
                <a:ea typeface="Times New Roman" panose="02020603050405020304" pitchFamily="18" charset="0"/>
              </a:rPr>
              <a:t>mātauranga</a:t>
            </a:r>
            <a:r>
              <a:rPr lang="en-GB" sz="2000">
                <a:ea typeface="Times New Roman" panose="02020603050405020304" pitchFamily="18" charset="0"/>
              </a:rPr>
              <a:t> Māori; </a:t>
            </a:r>
            <a:endParaRPr lang="en-NZ" sz="2000">
              <a:latin typeface="Times New Roman" panose="02020603050405020304" pitchFamily="18" charset="0"/>
              <a:ea typeface="Times New Roman" panose="02020603050405020304" pitchFamily="18" charset="0"/>
            </a:endParaRPr>
          </a:p>
          <a:p>
            <a:pPr marL="360045" indent="-360045">
              <a:spcBef>
                <a:spcPts val="630"/>
              </a:spcBef>
              <a:buFont typeface="Arial" panose="020B0604020202020204" pitchFamily="34" charset="0"/>
              <a:buChar char="-"/>
            </a:pPr>
            <a:r>
              <a:rPr lang="en-GB" sz="2000">
                <a:ea typeface="Times New Roman" panose="02020603050405020304" pitchFamily="18" charset="0"/>
              </a:rPr>
              <a:t>meet the needs of Pacific learners;</a:t>
            </a:r>
            <a:endParaRPr lang="en-NZ" sz="2000">
              <a:latin typeface="Times New Roman" panose="02020603050405020304" pitchFamily="18" charset="0"/>
              <a:ea typeface="Times New Roman" panose="02020603050405020304" pitchFamily="18" charset="0"/>
            </a:endParaRPr>
          </a:p>
          <a:p>
            <a:pPr marL="360045" indent="-360045">
              <a:spcBef>
                <a:spcPts val="630"/>
              </a:spcBef>
              <a:buFont typeface="Arial" panose="020B0604020202020204" pitchFamily="34" charset="0"/>
              <a:buChar char="-"/>
            </a:pPr>
            <a:r>
              <a:rPr lang="en-GB" sz="2000">
                <a:ea typeface="Times New Roman" panose="02020603050405020304" pitchFamily="18" charset="0"/>
              </a:rPr>
              <a:t>meet the needs of </a:t>
            </a:r>
            <a:r>
              <a:rPr lang="en-GB" sz="2000" err="1">
                <a:ea typeface="Times New Roman" panose="02020603050405020304" pitchFamily="18" charset="0"/>
              </a:rPr>
              <a:t>tangata</a:t>
            </a:r>
            <a:r>
              <a:rPr lang="en-GB" sz="2000">
                <a:ea typeface="Times New Roman" panose="02020603050405020304" pitchFamily="18" charset="0"/>
              </a:rPr>
              <a:t> </a:t>
            </a:r>
            <a:r>
              <a:rPr lang="en-GB" sz="2000" err="1">
                <a:ea typeface="Times New Roman" panose="02020603050405020304" pitchFamily="18" charset="0"/>
              </a:rPr>
              <a:t>whaikaha</a:t>
            </a:r>
            <a:r>
              <a:rPr lang="en-GB" sz="2000">
                <a:ea typeface="Times New Roman" panose="02020603050405020304" pitchFamily="18" charset="0"/>
              </a:rPr>
              <a:t> learners. </a:t>
            </a:r>
            <a:endParaRPr lang="en-NZ" sz="2000">
              <a:latin typeface="Times New Roman" panose="02020603050405020304" pitchFamily="18" charset="0"/>
              <a:ea typeface="Times New Roman" panose="02020603050405020304" pitchFamily="18" charset="0"/>
            </a:endParaRPr>
          </a:p>
          <a:p>
            <a:pPr marL="0" indent="0">
              <a:buNone/>
            </a:pPr>
            <a:endParaRPr lang="en-NZ" sz="2000"/>
          </a:p>
          <a:p>
            <a:pPr marL="0" indent="0">
              <a:buNone/>
            </a:pPr>
            <a:r>
              <a:rPr lang="en-NZ" sz="2000"/>
              <a:t>Resources:</a:t>
            </a:r>
          </a:p>
          <a:p>
            <a:pPr marL="0" indent="0">
              <a:buNone/>
            </a:pPr>
            <a:r>
              <a:rPr lang="en-NZ" sz="2000"/>
              <a:t>Subject matter expertise from Industry, Providers, Associations, Networks, Māori, Pacific, </a:t>
            </a:r>
            <a:r>
              <a:rPr lang="en-NZ" sz="2000" err="1"/>
              <a:t>Tangata</a:t>
            </a:r>
            <a:r>
              <a:rPr lang="en-NZ" sz="2000"/>
              <a:t> </a:t>
            </a:r>
            <a:r>
              <a:rPr lang="en-NZ" sz="2000" err="1"/>
              <a:t>Whaikaha</a:t>
            </a:r>
            <a:r>
              <a:rPr lang="en-NZ" sz="2000"/>
              <a:t>, Peak Bodies </a:t>
            </a:r>
          </a:p>
          <a:p>
            <a:pPr marL="0" indent="0">
              <a:buNone/>
            </a:pPr>
            <a:r>
              <a:rPr lang="en-NZ" sz="2000"/>
              <a:t>Environmental Scan</a:t>
            </a:r>
          </a:p>
          <a:p>
            <a:pPr marL="0" indent="0">
              <a:buNone/>
            </a:pPr>
            <a:r>
              <a:rPr lang="en-NZ" sz="2000"/>
              <a:t>Summary of Engagement Findings </a:t>
            </a:r>
          </a:p>
          <a:p>
            <a:pPr marL="0" indent="0">
              <a:buNone/>
            </a:pPr>
            <a:r>
              <a:rPr lang="en-NZ" sz="2000"/>
              <a:t>New Zealand Qualifications and Credentials Framework</a:t>
            </a:r>
          </a:p>
        </p:txBody>
      </p:sp>
      <p:sp>
        <p:nvSpPr>
          <p:cNvPr id="4" name="Date Placeholder 3">
            <a:extLst>
              <a:ext uri="{FF2B5EF4-FFF2-40B4-BE49-F238E27FC236}">
                <a16:creationId xmlns:a16="http://schemas.microsoft.com/office/drawing/2014/main" id="{FB6ADDA8-D609-96D9-7490-B8C7ADF7A62A}"/>
              </a:ext>
            </a:extLst>
          </p:cNvPr>
          <p:cNvSpPr>
            <a:spLocks noGrp="1"/>
          </p:cNvSpPr>
          <p:nvPr>
            <p:ph type="dt" sz="half" idx="10"/>
          </p:nvPr>
        </p:nvSpPr>
        <p:spPr/>
        <p:txBody>
          <a:bodyPr/>
          <a:lstStyle/>
          <a:p>
            <a:fld id="{A6EF7CDF-6064-D145-801C-6BC993A0C8AC}" type="datetime6">
              <a:rPr lang="en-NZ" smtClean="0"/>
              <a:t>December 24</a:t>
            </a:fld>
            <a:endParaRPr lang="en-US"/>
          </a:p>
        </p:txBody>
      </p:sp>
      <p:sp>
        <p:nvSpPr>
          <p:cNvPr id="5" name="Footer Placeholder 4">
            <a:extLst>
              <a:ext uri="{FF2B5EF4-FFF2-40B4-BE49-F238E27FC236}">
                <a16:creationId xmlns:a16="http://schemas.microsoft.com/office/drawing/2014/main" id="{344E47DC-43F4-6E80-EC80-D43DE2E4DDB8}"/>
              </a:ext>
            </a:extLst>
          </p:cNvPr>
          <p:cNvSpPr>
            <a:spLocks noGrp="1"/>
          </p:cNvSpPr>
          <p:nvPr>
            <p:ph type="ftr" sz="quarter" idx="11"/>
          </p:nvPr>
        </p:nvSpPr>
        <p:spPr/>
        <p:txBody>
          <a:bodyPr/>
          <a:lstStyle/>
          <a:p>
            <a:r>
              <a:rPr lang="en-US"/>
              <a:t>Ringa Hora Workforce Development Council   |</a:t>
            </a:r>
          </a:p>
        </p:txBody>
      </p:sp>
    </p:spTree>
    <p:extLst>
      <p:ext uri="{BB962C8B-B14F-4D97-AF65-F5344CB8AC3E}">
        <p14:creationId xmlns:p14="http://schemas.microsoft.com/office/powerpoint/2010/main" val="14857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45808E4-E8C1-954B-6FFA-C060A46D9363}"/>
              </a:ext>
            </a:extLst>
          </p:cNvPr>
          <p:cNvSpPr>
            <a:spLocks noGrp="1"/>
          </p:cNvSpPr>
          <p:nvPr>
            <p:ph type="ftr" sz="quarter" idx="11"/>
          </p:nvPr>
        </p:nvSpPr>
        <p:spPr/>
        <p:txBody>
          <a:bodyPr/>
          <a:lstStyle/>
          <a:p>
            <a:r>
              <a:rPr lang="en-US"/>
              <a:t>Ringa Hora Workforce Development Council   |</a:t>
            </a:r>
          </a:p>
        </p:txBody>
      </p:sp>
      <p:sp>
        <p:nvSpPr>
          <p:cNvPr id="5" name="TextBox 4">
            <a:extLst>
              <a:ext uri="{FF2B5EF4-FFF2-40B4-BE49-F238E27FC236}">
                <a16:creationId xmlns:a16="http://schemas.microsoft.com/office/drawing/2014/main" id="{1046BAB8-F3FA-6C45-C87A-C601901B0F82}"/>
              </a:ext>
            </a:extLst>
          </p:cNvPr>
          <p:cNvSpPr txBox="1"/>
          <p:nvPr/>
        </p:nvSpPr>
        <p:spPr>
          <a:xfrm>
            <a:off x="507305" y="398094"/>
            <a:ext cx="6400800" cy="774571"/>
          </a:xfrm>
          <a:prstGeom prst="rect">
            <a:avLst/>
          </a:prstGeom>
          <a:noFill/>
        </p:spPr>
        <p:txBody>
          <a:bodyPr wrap="square">
            <a:spAutoFit/>
          </a:bodyPr>
          <a:lstStyle/>
          <a:p>
            <a:pPr>
              <a:spcAft>
                <a:spcPts val="1000"/>
              </a:spcAft>
            </a:pPr>
            <a:r>
              <a:rPr lang="en-US" sz="1200">
                <a:latin typeface="Arial"/>
                <a:cs typeface="Arial"/>
              </a:rPr>
              <a:t>SUMMARY</a:t>
            </a:r>
          </a:p>
          <a:p>
            <a:r>
              <a:rPr lang="en-US" sz="2400">
                <a:latin typeface="Arial Black"/>
              </a:rPr>
              <a:t>Leadership </a:t>
            </a:r>
          </a:p>
        </p:txBody>
      </p:sp>
      <p:sp>
        <p:nvSpPr>
          <p:cNvPr id="6" name="TextBox 5">
            <a:extLst>
              <a:ext uri="{FF2B5EF4-FFF2-40B4-BE49-F238E27FC236}">
                <a16:creationId xmlns:a16="http://schemas.microsoft.com/office/drawing/2014/main" id="{C7E59FF7-C8DB-F37C-F22B-9AC51EE32666}"/>
              </a:ext>
            </a:extLst>
          </p:cNvPr>
          <p:cNvSpPr txBox="1"/>
          <p:nvPr/>
        </p:nvSpPr>
        <p:spPr>
          <a:xfrm>
            <a:off x="309169" y="1822034"/>
            <a:ext cx="2987009" cy="7539498"/>
          </a:xfrm>
          <a:prstGeom prst="rect">
            <a:avLst/>
          </a:prstGeom>
          <a:solidFill>
            <a:srgbClr val="FDE2BB"/>
          </a:solidFill>
          <a:ln>
            <a:solidFill>
              <a:schemeClr val="tx1"/>
            </a:solidFill>
          </a:ln>
        </p:spPr>
        <p:txBody>
          <a:bodyPr wrap="square" rtlCol="0">
            <a:noAutofit/>
          </a:bodyPr>
          <a:lstStyle/>
          <a:p>
            <a:pPr marR="163830">
              <a:lnSpc>
                <a:spcPct val="117000"/>
              </a:lnSpc>
              <a:spcBef>
                <a:spcPts val="600"/>
              </a:spcBef>
              <a:spcAft>
                <a:spcPts val="600"/>
              </a:spcAft>
            </a:pPr>
            <a:r>
              <a:rPr lang="en-NZ" sz="1200" b="1">
                <a:solidFill>
                  <a:schemeClr val="dk1"/>
                </a:solidFill>
              </a:rPr>
              <a:t>Outcome: </a:t>
            </a:r>
            <a:r>
              <a:rPr lang="en-NZ" sz="1200">
                <a:solidFill>
                  <a:schemeClr val="dk1"/>
                </a:solidFill>
              </a:rPr>
              <a:t>This is an introductory qualification intended for people who are aspiring to be or are currently new leaders. The qualification will provide Aotearoa New Zealand with people who have the introductory skills and knowledge to be a confident and effective leader.</a:t>
            </a:r>
          </a:p>
          <a:p>
            <a:pPr marR="163830">
              <a:lnSpc>
                <a:spcPct val="117000"/>
              </a:lnSpc>
              <a:spcBef>
                <a:spcPts val="600"/>
              </a:spcBef>
              <a:spcAft>
                <a:spcPts val="600"/>
              </a:spcAft>
            </a:pPr>
            <a:r>
              <a:rPr lang="en-NZ" sz="1200" b="1">
                <a:solidFill>
                  <a:schemeClr val="dk1"/>
                </a:solidFill>
              </a:rPr>
              <a:t>Able to:</a:t>
            </a:r>
          </a:p>
          <a:p>
            <a:pPr marL="342900" marR="551180" indent="-342900">
              <a:lnSpc>
                <a:spcPct val="117000"/>
              </a:lnSpc>
              <a:spcBef>
                <a:spcPts val="700"/>
              </a:spcBef>
              <a:buFont typeface="Arial" panose="020B0604020202020204" pitchFamily="34" charset="0"/>
              <a:buChar char="-"/>
            </a:pPr>
            <a:r>
              <a:rPr lang="en-NZ" sz="1200">
                <a:solidFill>
                  <a:schemeClr val="dk1"/>
                </a:solidFill>
              </a:rPr>
              <a:t>Adopt self-reflection in leadership practice within own roles and responsibilities. </a:t>
            </a:r>
          </a:p>
          <a:p>
            <a:pPr marL="342900" marR="551180" indent="-342900">
              <a:lnSpc>
                <a:spcPct val="117000"/>
              </a:lnSpc>
              <a:buFont typeface="Arial" panose="020B0604020202020204" pitchFamily="34" charset="0"/>
              <a:buChar char="-"/>
            </a:pPr>
            <a:r>
              <a:rPr lang="en-NZ" sz="1200">
                <a:solidFill>
                  <a:schemeClr val="dk1"/>
                </a:solidFill>
              </a:rPr>
              <a:t>Identify and apply organisational core values and objectives to people-led activities.  </a:t>
            </a:r>
          </a:p>
          <a:p>
            <a:pPr marL="342900" marR="551180" indent="-342900">
              <a:lnSpc>
                <a:spcPct val="117000"/>
              </a:lnSpc>
              <a:buFont typeface="Arial" panose="020B0604020202020204" pitchFamily="34" charset="0"/>
              <a:buChar char="-"/>
            </a:pPr>
            <a:r>
              <a:rPr lang="en-NZ" sz="1200">
                <a:solidFill>
                  <a:schemeClr val="dk1"/>
                </a:solidFill>
              </a:rPr>
              <a:t>Communicate effectively in a socially and culturally responsible manner within a leadership context. </a:t>
            </a:r>
          </a:p>
          <a:p>
            <a:pPr marL="342900" marR="551180" indent="-342900">
              <a:buFont typeface="Arial" panose="020B0604020202020204" pitchFamily="34" charset="0"/>
              <a:buChar char="-"/>
            </a:pPr>
            <a:r>
              <a:rPr lang="en-NZ" sz="1200">
                <a:solidFill>
                  <a:schemeClr val="dk1"/>
                </a:solidFill>
              </a:rPr>
              <a:t>Apply effective problem-solving and contribute to decision-making for organisational purposes.  </a:t>
            </a:r>
          </a:p>
          <a:p>
            <a:pPr marL="342900" marR="551180" indent="-342900">
              <a:buFont typeface="Arial" panose="020B0604020202020204" pitchFamily="34" charset="0"/>
              <a:buChar char="-"/>
            </a:pPr>
            <a:r>
              <a:rPr lang="en-NZ" sz="1200">
                <a:solidFill>
                  <a:schemeClr val="dk1"/>
                </a:solidFill>
              </a:rPr>
              <a:t>Behave professionally and ethically to support organisational values in a leadership context. </a:t>
            </a:r>
          </a:p>
        </p:txBody>
      </p:sp>
      <p:sp>
        <p:nvSpPr>
          <p:cNvPr id="10" name="TextBox 9">
            <a:extLst>
              <a:ext uri="{FF2B5EF4-FFF2-40B4-BE49-F238E27FC236}">
                <a16:creationId xmlns:a16="http://schemas.microsoft.com/office/drawing/2014/main" id="{233985B4-D1EB-7399-2A18-5979E9954EBD}"/>
              </a:ext>
            </a:extLst>
          </p:cNvPr>
          <p:cNvSpPr txBox="1"/>
          <p:nvPr/>
        </p:nvSpPr>
        <p:spPr>
          <a:xfrm>
            <a:off x="1123404" y="1364301"/>
            <a:ext cx="1358537" cy="369332"/>
          </a:xfrm>
          <a:prstGeom prst="rect">
            <a:avLst/>
          </a:prstGeom>
          <a:noFill/>
        </p:spPr>
        <p:txBody>
          <a:bodyPr wrap="square">
            <a:spAutoFit/>
          </a:bodyPr>
          <a:lstStyle/>
          <a:p>
            <a:r>
              <a:rPr lang="en-NZ" b="1"/>
              <a:t>Level 3</a:t>
            </a:r>
          </a:p>
        </p:txBody>
      </p:sp>
      <p:sp>
        <p:nvSpPr>
          <p:cNvPr id="11" name="TextBox 10">
            <a:extLst>
              <a:ext uri="{FF2B5EF4-FFF2-40B4-BE49-F238E27FC236}">
                <a16:creationId xmlns:a16="http://schemas.microsoft.com/office/drawing/2014/main" id="{C0D51389-2A89-3C31-834A-7D08DBD18102}"/>
              </a:ext>
            </a:extLst>
          </p:cNvPr>
          <p:cNvSpPr txBox="1"/>
          <p:nvPr/>
        </p:nvSpPr>
        <p:spPr>
          <a:xfrm>
            <a:off x="4110437" y="906568"/>
            <a:ext cx="1358537" cy="369332"/>
          </a:xfrm>
          <a:prstGeom prst="rect">
            <a:avLst/>
          </a:prstGeom>
          <a:noFill/>
        </p:spPr>
        <p:txBody>
          <a:bodyPr wrap="square">
            <a:spAutoFit/>
          </a:bodyPr>
          <a:lstStyle/>
          <a:p>
            <a:r>
              <a:rPr lang="en-NZ" b="1"/>
              <a:t>Level 4</a:t>
            </a:r>
          </a:p>
        </p:txBody>
      </p:sp>
      <p:sp>
        <p:nvSpPr>
          <p:cNvPr id="13" name="TextBox 12">
            <a:extLst>
              <a:ext uri="{FF2B5EF4-FFF2-40B4-BE49-F238E27FC236}">
                <a16:creationId xmlns:a16="http://schemas.microsoft.com/office/drawing/2014/main" id="{42258CB3-91FA-28B2-4B31-90C99CE08651}"/>
              </a:ext>
            </a:extLst>
          </p:cNvPr>
          <p:cNvSpPr txBox="1"/>
          <p:nvPr/>
        </p:nvSpPr>
        <p:spPr>
          <a:xfrm>
            <a:off x="6283236" y="753338"/>
            <a:ext cx="2987009" cy="8608194"/>
          </a:xfrm>
          <a:prstGeom prst="rect">
            <a:avLst/>
          </a:prstGeom>
          <a:solidFill>
            <a:srgbClr val="FFDA8F"/>
          </a:solidFill>
          <a:ln>
            <a:solidFill>
              <a:schemeClr val="tx1"/>
            </a:solidFill>
          </a:ln>
        </p:spPr>
        <p:txBody>
          <a:bodyPr wrap="square" rtlCol="0">
            <a:noAutofit/>
          </a:bodyPr>
          <a:lstStyle/>
          <a:p>
            <a:r>
              <a:rPr lang="en-NZ" sz="1200" b="1">
                <a:solidFill>
                  <a:schemeClr val="dk1"/>
                </a:solidFill>
              </a:rPr>
              <a:t>Outcome:</a:t>
            </a:r>
            <a:r>
              <a:rPr lang="en-NZ" b="1">
                <a:solidFill>
                  <a:schemeClr val="dk1"/>
                </a:solidFill>
              </a:rPr>
              <a:t> </a:t>
            </a:r>
            <a:r>
              <a:rPr lang="en-NZ" sz="1200">
                <a:solidFill>
                  <a:schemeClr val="dk1"/>
                </a:solidFill>
              </a:rPr>
              <a:t>The purpose of this qualification is to provide Aotearoa New Zealand with people who have business knowledge and skills that can be applied in a range of operational business contexts.</a:t>
            </a:r>
          </a:p>
          <a:p>
            <a:endParaRPr lang="en-NZ" sz="1200" b="1">
              <a:solidFill>
                <a:schemeClr val="dk1"/>
              </a:solidFill>
            </a:endParaRPr>
          </a:p>
          <a:p>
            <a:r>
              <a:rPr lang="en-NZ" sz="1200" b="1">
                <a:solidFill>
                  <a:schemeClr val="dk1"/>
                </a:solidFill>
              </a:rPr>
              <a:t>Able to: </a:t>
            </a:r>
          </a:p>
          <a:p>
            <a:endParaRPr lang="en-NZ" sz="1200" b="1">
              <a:solidFill>
                <a:schemeClr val="dk1"/>
              </a:solidFill>
            </a:endParaRPr>
          </a:p>
          <a:p>
            <a:r>
              <a:rPr lang="en-NZ" sz="1200" b="1"/>
              <a:t>Core:</a:t>
            </a:r>
          </a:p>
          <a:p>
            <a:pPr marL="285750" indent="-285750">
              <a:buFont typeface="Arial" panose="020B0604020202020204" pitchFamily="34" charset="0"/>
              <a:buChar char="•"/>
            </a:pPr>
            <a:r>
              <a:rPr lang="en-NZ" sz="1200" b="0"/>
              <a:t>Analyse business factors for decision-making.</a:t>
            </a:r>
          </a:p>
          <a:p>
            <a:pPr marL="285750" indent="-285750">
              <a:buFont typeface="Arial" panose="020B0604020202020204" pitchFamily="34" charset="0"/>
              <a:buChar char="•"/>
            </a:pPr>
            <a:r>
              <a:rPr lang="en-NZ" sz="1200" b="0"/>
              <a:t>Use business knowledge for innovation and change.</a:t>
            </a:r>
          </a:p>
          <a:p>
            <a:pPr marL="285750" indent="-285750">
              <a:buFont typeface="Arial" panose="020B0604020202020204" pitchFamily="34" charset="0"/>
              <a:buChar char="•"/>
            </a:pPr>
            <a:r>
              <a:rPr lang="en-NZ" sz="1200" b="0"/>
              <a:t>Build relationships with stakeholders.</a:t>
            </a:r>
          </a:p>
          <a:p>
            <a:pPr marL="285750" indent="-285750">
              <a:buFont typeface="Arial" panose="020B0604020202020204" pitchFamily="34" charset="0"/>
              <a:buChar char="•"/>
            </a:pPr>
            <a:r>
              <a:rPr lang="en-NZ" sz="1200" b="0"/>
              <a:t>Apply Treaty of Waitangi principles in business.</a:t>
            </a:r>
          </a:p>
          <a:p>
            <a:pPr marL="285750" indent="-285750">
              <a:buFont typeface="Arial" panose="020B0604020202020204" pitchFamily="34" charset="0"/>
              <a:buChar char="•"/>
            </a:pPr>
            <a:r>
              <a:rPr lang="en-NZ" sz="1200" b="0"/>
              <a:t>Follow professional and ethical practices</a:t>
            </a:r>
          </a:p>
          <a:p>
            <a:pPr marL="285750" indent="-285750">
              <a:buFont typeface="Arial" panose="020B0604020202020204" pitchFamily="34" charset="0"/>
              <a:buChar char="•"/>
            </a:pPr>
            <a:endParaRPr lang="en-NZ" sz="1200">
              <a:solidFill>
                <a:schemeClr val="dk1"/>
              </a:solidFill>
            </a:endParaRPr>
          </a:p>
          <a:p>
            <a:r>
              <a:rPr lang="en-NZ" sz="1200" b="1">
                <a:solidFill>
                  <a:schemeClr val="dk1"/>
                </a:solidFill>
              </a:rPr>
              <a:t>Strand </a:t>
            </a:r>
          </a:p>
          <a:p>
            <a:pPr marL="342900" marR="551180" indent="-342900" defTabSz="463550">
              <a:lnSpc>
                <a:spcPct val="117000"/>
              </a:lnSpc>
              <a:spcBef>
                <a:spcPts val="300"/>
              </a:spcBef>
              <a:buFont typeface="Arial" panose="020B0604020202020204" pitchFamily="34" charset="0"/>
              <a:buChar char="-"/>
            </a:pPr>
            <a:r>
              <a:rPr lang="en-NZ" sz="1200">
                <a:solidFill>
                  <a:schemeClr val="dk1"/>
                </a:solidFill>
              </a:rPr>
              <a:t>Lead with </a:t>
            </a:r>
            <a:r>
              <a:rPr lang="en-NZ" sz="1200" err="1">
                <a:solidFill>
                  <a:schemeClr val="dk1"/>
                </a:solidFill>
              </a:rPr>
              <a:t>kaitiakitanga</a:t>
            </a:r>
            <a:r>
              <a:rPr lang="en-NZ" sz="1200">
                <a:solidFill>
                  <a:schemeClr val="dk1"/>
                </a:solidFill>
              </a:rPr>
              <a:t> to identify operational challenges and apply techniques for continuous improvement to support the entity's performance.  </a:t>
            </a:r>
          </a:p>
          <a:p>
            <a:pPr marL="342900" marR="551180" indent="-342900" defTabSz="463550">
              <a:lnSpc>
                <a:spcPct val="117000"/>
              </a:lnSpc>
              <a:spcBef>
                <a:spcPts val="300"/>
              </a:spcBef>
              <a:buFont typeface="Arial" panose="020B0604020202020204" pitchFamily="34" charset="0"/>
              <a:buChar char="-"/>
            </a:pPr>
            <a:r>
              <a:rPr lang="en-NZ" sz="1200">
                <a:solidFill>
                  <a:schemeClr val="dk1"/>
                </a:solidFill>
              </a:rPr>
              <a:t>Lead others to implement activities, including change processes, within the entity's plans to support its performance. </a:t>
            </a:r>
          </a:p>
          <a:p>
            <a:pPr marL="342900" marR="551180" indent="-342900" defTabSz="463550">
              <a:spcBef>
                <a:spcPts val="300"/>
              </a:spcBef>
              <a:spcAft>
                <a:spcPts val="700"/>
              </a:spcAft>
              <a:buFont typeface="Arial" panose="020B0604020202020204" pitchFamily="34" charset="0"/>
              <a:buChar char="-"/>
            </a:pPr>
            <a:r>
              <a:rPr lang="en-NZ" sz="1200">
                <a:solidFill>
                  <a:schemeClr val="dk1"/>
                </a:solidFill>
              </a:rPr>
              <a:t>Implement strategies for a positive workplace culture and team engagement to value diversity to support an entity. </a:t>
            </a:r>
          </a:p>
          <a:p>
            <a:pPr marL="342900" marR="551180" indent="-342900" defTabSz="463550">
              <a:buFont typeface="Arial" panose="020B0604020202020204" pitchFamily="34" charset="0"/>
              <a:buChar char="-"/>
            </a:pPr>
            <a:r>
              <a:rPr lang="en-NZ" sz="1200">
                <a:solidFill>
                  <a:schemeClr val="dk1"/>
                </a:solidFill>
              </a:rPr>
              <a:t>Apply communication, interpersonal, and influencing techniques to support an entity's performance.</a:t>
            </a:r>
          </a:p>
        </p:txBody>
      </p:sp>
      <p:sp>
        <p:nvSpPr>
          <p:cNvPr id="14" name="TextBox 13">
            <a:extLst>
              <a:ext uri="{FF2B5EF4-FFF2-40B4-BE49-F238E27FC236}">
                <a16:creationId xmlns:a16="http://schemas.microsoft.com/office/drawing/2014/main" id="{10B023B6-E50B-7A72-581D-4DC748D09D35}"/>
              </a:ext>
            </a:extLst>
          </p:cNvPr>
          <p:cNvSpPr txBox="1"/>
          <p:nvPr/>
        </p:nvSpPr>
        <p:spPr>
          <a:xfrm>
            <a:off x="7150841" y="239668"/>
            <a:ext cx="1358537" cy="369332"/>
          </a:xfrm>
          <a:prstGeom prst="rect">
            <a:avLst/>
          </a:prstGeom>
          <a:noFill/>
        </p:spPr>
        <p:txBody>
          <a:bodyPr wrap="square">
            <a:spAutoFit/>
          </a:bodyPr>
          <a:lstStyle/>
          <a:p>
            <a:r>
              <a:rPr lang="en-NZ" b="1"/>
              <a:t>Level 5</a:t>
            </a:r>
          </a:p>
        </p:txBody>
      </p:sp>
      <p:sp>
        <p:nvSpPr>
          <p:cNvPr id="15" name="TextBox 14">
            <a:extLst>
              <a:ext uri="{FF2B5EF4-FFF2-40B4-BE49-F238E27FC236}">
                <a16:creationId xmlns:a16="http://schemas.microsoft.com/office/drawing/2014/main" id="{018EBA41-CE2B-F55A-F004-693E6955B87B}"/>
              </a:ext>
            </a:extLst>
          </p:cNvPr>
          <p:cNvSpPr txBox="1"/>
          <p:nvPr/>
        </p:nvSpPr>
        <p:spPr>
          <a:xfrm>
            <a:off x="9270290" y="561703"/>
            <a:ext cx="3222143" cy="8799829"/>
          </a:xfrm>
          <a:prstGeom prst="rect">
            <a:avLst/>
          </a:prstGeom>
          <a:solidFill>
            <a:srgbClr val="FFCA61"/>
          </a:solidFill>
          <a:ln>
            <a:solidFill>
              <a:schemeClr val="tx1"/>
            </a:solidFill>
          </a:ln>
        </p:spPr>
        <p:txBody>
          <a:bodyPr wrap="square" rtlCol="0">
            <a:noAutofit/>
          </a:bodyPr>
          <a:lstStyle/>
          <a:p>
            <a:r>
              <a:rPr lang="en-NZ" sz="1200" b="1">
                <a:solidFill>
                  <a:schemeClr val="dk1"/>
                </a:solidFill>
              </a:rPr>
              <a:t>Outcome: </a:t>
            </a:r>
            <a:r>
              <a:rPr lang="en-NZ" sz="1200">
                <a:solidFill>
                  <a:schemeClr val="dk1"/>
                </a:solidFill>
              </a:rPr>
              <a:t>The purpose of this qualification is to provide Aotearoa New Zealand with people who have advanced leadership knowledge and skills that can be applied in a range of strategic organisational contexts. </a:t>
            </a:r>
          </a:p>
          <a:p>
            <a:endParaRPr lang="en-NZ" sz="1200">
              <a:solidFill>
                <a:schemeClr val="dk1"/>
              </a:solidFill>
            </a:endParaRPr>
          </a:p>
          <a:p>
            <a:r>
              <a:rPr lang="en-NZ" sz="1200" b="1">
                <a:solidFill>
                  <a:schemeClr val="dk1"/>
                </a:solidFill>
              </a:rPr>
              <a:t>Able to: </a:t>
            </a:r>
          </a:p>
          <a:p>
            <a:endParaRPr lang="en-NZ" sz="1200">
              <a:solidFill>
                <a:schemeClr val="dk1"/>
              </a:solidFill>
            </a:endParaRPr>
          </a:p>
          <a:p>
            <a:pPr marL="342900" marR="551180" indent="-342900">
              <a:lnSpc>
                <a:spcPct val="117000"/>
              </a:lnSpc>
              <a:spcBef>
                <a:spcPts val="300"/>
              </a:spcBef>
              <a:spcAft>
                <a:spcPts val="300"/>
              </a:spcAft>
              <a:buFont typeface="Arial" panose="020B0604020202020204" pitchFamily="34" charset="0"/>
              <a:buChar char="-"/>
            </a:pPr>
            <a:r>
              <a:rPr lang="en-NZ" sz="1200">
                <a:solidFill>
                  <a:schemeClr val="dk1"/>
                </a:solidFill>
              </a:rPr>
              <a:t>Evaluate the impact of current influences on operations and make strategic recommendations to support an organisation’s performance.</a:t>
            </a:r>
          </a:p>
          <a:p>
            <a:pPr marL="342900" marR="551180" indent="-342900">
              <a:lnSpc>
                <a:spcPct val="117000"/>
              </a:lnSpc>
              <a:spcBef>
                <a:spcPts val="300"/>
              </a:spcBef>
              <a:buFont typeface="Arial" panose="020B0604020202020204" pitchFamily="34" charset="0"/>
              <a:buChar char="-"/>
            </a:pPr>
            <a:r>
              <a:rPr lang="en-NZ" sz="1200">
                <a:solidFill>
                  <a:schemeClr val="dk1"/>
                </a:solidFill>
              </a:rPr>
              <a:t>Lead people to enable achievement of strategic organisational goals to support an organisation’s performance. </a:t>
            </a:r>
          </a:p>
          <a:p>
            <a:pPr marL="342900" marR="551180" indent="-342900">
              <a:lnSpc>
                <a:spcPct val="117000"/>
              </a:lnSpc>
              <a:spcBef>
                <a:spcPts val="300"/>
              </a:spcBef>
              <a:buFont typeface="Arial" panose="020B0604020202020204" pitchFamily="34" charset="0"/>
              <a:buChar char="-"/>
            </a:pPr>
            <a:r>
              <a:rPr lang="en-NZ" sz="1200">
                <a:solidFill>
                  <a:schemeClr val="dk1"/>
                </a:solidFill>
              </a:rPr>
              <a:t>Implement continuous improvement strategies to support an organisation’s performance. </a:t>
            </a:r>
          </a:p>
          <a:p>
            <a:pPr marL="342900" marR="551180" indent="-342900">
              <a:lnSpc>
                <a:spcPct val="117000"/>
              </a:lnSpc>
              <a:spcBef>
                <a:spcPts val="300"/>
              </a:spcBef>
              <a:spcAft>
                <a:spcPts val="700"/>
              </a:spcAft>
              <a:buFont typeface="Arial" panose="020B0604020202020204" pitchFamily="34" charset="0"/>
              <a:buChar char="-"/>
            </a:pPr>
            <a:r>
              <a:rPr lang="en-NZ" sz="1200">
                <a:solidFill>
                  <a:schemeClr val="dk1"/>
                </a:solidFill>
              </a:rPr>
              <a:t>Lead and implement change to support an organisation’s performance. </a:t>
            </a:r>
          </a:p>
          <a:p>
            <a:pPr marL="342900" marR="551180" indent="-342900">
              <a:lnSpc>
                <a:spcPct val="117000"/>
              </a:lnSpc>
              <a:buFont typeface="Arial" panose="020B0604020202020204" pitchFamily="34" charset="0"/>
              <a:buChar char="-"/>
            </a:pPr>
            <a:r>
              <a:rPr lang="en-NZ" sz="1200">
                <a:solidFill>
                  <a:schemeClr val="dk1"/>
                </a:solidFill>
              </a:rPr>
              <a:t>Develop and evaluate strategies for a positive workplace culture and team engagement to value diversity and to support an organisation’s performance.</a:t>
            </a:r>
          </a:p>
          <a:p>
            <a:endParaRPr lang="en-NZ"/>
          </a:p>
        </p:txBody>
      </p:sp>
      <p:sp>
        <p:nvSpPr>
          <p:cNvPr id="16" name="TextBox 15">
            <a:extLst>
              <a:ext uri="{FF2B5EF4-FFF2-40B4-BE49-F238E27FC236}">
                <a16:creationId xmlns:a16="http://schemas.microsoft.com/office/drawing/2014/main" id="{619AE6C7-2511-B07D-A320-F48036A7A5C5}"/>
              </a:ext>
            </a:extLst>
          </p:cNvPr>
          <p:cNvSpPr txBox="1"/>
          <p:nvPr/>
        </p:nvSpPr>
        <p:spPr>
          <a:xfrm>
            <a:off x="10110652" y="48033"/>
            <a:ext cx="1358537" cy="369332"/>
          </a:xfrm>
          <a:prstGeom prst="rect">
            <a:avLst/>
          </a:prstGeom>
          <a:noFill/>
        </p:spPr>
        <p:txBody>
          <a:bodyPr wrap="square">
            <a:spAutoFit/>
          </a:bodyPr>
          <a:lstStyle/>
          <a:p>
            <a:r>
              <a:rPr lang="en-NZ" b="1"/>
              <a:t>Level 6</a:t>
            </a:r>
          </a:p>
        </p:txBody>
      </p:sp>
      <p:sp>
        <p:nvSpPr>
          <p:cNvPr id="17" name="TextBox 16">
            <a:extLst>
              <a:ext uri="{FF2B5EF4-FFF2-40B4-BE49-F238E27FC236}">
                <a16:creationId xmlns:a16="http://schemas.microsoft.com/office/drawing/2014/main" id="{99D5DA67-2325-2817-7111-06CCC2166016}"/>
              </a:ext>
            </a:extLst>
          </p:cNvPr>
          <p:cNvSpPr txBox="1"/>
          <p:nvPr/>
        </p:nvSpPr>
        <p:spPr>
          <a:xfrm>
            <a:off x="3296223" y="1364301"/>
            <a:ext cx="2986966" cy="7997232"/>
          </a:xfrm>
          <a:prstGeom prst="rect">
            <a:avLst/>
          </a:prstGeom>
          <a:solidFill>
            <a:srgbClr val="FFCC99"/>
          </a:solidFill>
          <a:ln>
            <a:solidFill>
              <a:schemeClr val="tx1"/>
            </a:solidFill>
          </a:ln>
        </p:spPr>
        <p:txBody>
          <a:bodyPr wrap="square" rtlCol="0">
            <a:noAutofit/>
          </a:bodyPr>
          <a:lstStyle/>
          <a:p>
            <a:r>
              <a:rPr lang="en-NZ" sz="1200" b="1" dirty="0">
                <a:solidFill>
                  <a:schemeClr val="dk1"/>
                </a:solidFill>
              </a:rPr>
              <a:t>Outcome:</a:t>
            </a:r>
            <a:r>
              <a:rPr lang="en-NZ" b="1" dirty="0">
                <a:solidFill>
                  <a:schemeClr val="dk1"/>
                </a:solidFill>
              </a:rPr>
              <a:t> </a:t>
            </a:r>
            <a:r>
              <a:rPr lang="en-NZ" sz="1200" dirty="0">
                <a:solidFill>
                  <a:schemeClr val="dk1"/>
                </a:solidFill>
              </a:rPr>
              <a:t>The purpose of this qualification is to provide Aotearoa New Zealand with people who can lead teams and workflows to achieve objectives in a leadership role. </a:t>
            </a:r>
          </a:p>
          <a:p>
            <a:endParaRPr lang="en-NZ" sz="1200" dirty="0">
              <a:solidFill>
                <a:schemeClr val="dk1"/>
              </a:solidFill>
            </a:endParaRPr>
          </a:p>
          <a:p>
            <a:endParaRPr lang="en-NZ" sz="1200" dirty="0">
              <a:solidFill>
                <a:schemeClr val="dk1"/>
              </a:solidFill>
            </a:endParaRPr>
          </a:p>
          <a:p>
            <a:r>
              <a:rPr lang="en-NZ" sz="1200" b="1" dirty="0">
                <a:solidFill>
                  <a:schemeClr val="dk1"/>
                </a:solidFill>
              </a:rPr>
              <a:t>Able to:</a:t>
            </a:r>
          </a:p>
          <a:p>
            <a:pPr marL="342900" marR="551180" indent="-342900">
              <a:lnSpc>
                <a:spcPct val="117000"/>
              </a:lnSpc>
              <a:spcBef>
                <a:spcPts val="700"/>
              </a:spcBef>
              <a:buFont typeface="Arial" panose="020B0604020202020204" pitchFamily="34" charset="0"/>
              <a:buChar char="-"/>
            </a:pPr>
            <a:r>
              <a:rPr lang="en-NZ" sz="1200" dirty="0">
                <a:solidFill>
                  <a:schemeClr val="dk1"/>
                </a:solidFill>
              </a:rPr>
              <a:t>Lead others to establish and achieve objectives.  </a:t>
            </a:r>
          </a:p>
          <a:p>
            <a:pPr marL="342900" marR="551180" indent="-342900">
              <a:lnSpc>
                <a:spcPct val="117000"/>
              </a:lnSpc>
              <a:buFont typeface="Arial" panose="020B0604020202020204" pitchFamily="34" charset="0"/>
              <a:buChar char="-"/>
            </a:pPr>
            <a:r>
              <a:rPr lang="en-NZ" sz="1200" dirty="0">
                <a:solidFill>
                  <a:schemeClr val="dk1"/>
                </a:solidFill>
              </a:rPr>
              <a:t>Develop self-reflection and self-assessment to enhance leadership practice. </a:t>
            </a:r>
          </a:p>
          <a:p>
            <a:pPr marL="342900" marR="551180" indent="-342900">
              <a:lnSpc>
                <a:spcPct val="117000"/>
              </a:lnSpc>
              <a:buFont typeface="Arial" panose="020B0604020202020204" pitchFamily="34" charset="0"/>
              <a:buChar char="-"/>
            </a:pPr>
            <a:r>
              <a:rPr lang="en-NZ" sz="1200" dirty="0">
                <a:solidFill>
                  <a:schemeClr val="dk1"/>
                </a:solidFill>
              </a:rPr>
              <a:t>Assess situations and respond effectively within a leadership activity. </a:t>
            </a:r>
          </a:p>
          <a:p>
            <a:pPr marL="342900" marR="551180" indent="-342900">
              <a:lnSpc>
                <a:spcPct val="117000"/>
              </a:lnSpc>
              <a:buFont typeface="Arial" panose="020B0604020202020204" pitchFamily="34" charset="0"/>
              <a:buChar char="-"/>
            </a:pPr>
            <a:r>
              <a:rPr lang="en-NZ" sz="1200" dirty="0">
                <a:solidFill>
                  <a:schemeClr val="dk1"/>
                </a:solidFill>
              </a:rPr>
              <a:t>Promote an inclusive environment to value diversity for positive performance for the organisation. </a:t>
            </a:r>
          </a:p>
          <a:p>
            <a:pPr marL="342900" marR="551180" indent="-342900">
              <a:lnSpc>
                <a:spcPct val="117000"/>
              </a:lnSpc>
              <a:spcAft>
                <a:spcPts val="700"/>
              </a:spcAft>
              <a:buFont typeface="Arial" panose="020B0604020202020204" pitchFamily="34" charset="0"/>
              <a:buChar char="-"/>
            </a:pPr>
            <a:r>
              <a:rPr lang="en-NZ" sz="1200" dirty="0">
                <a:solidFill>
                  <a:schemeClr val="dk1"/>
                </a:solidFill>
              </a:rPr>
              <a:t>Communicate to develop effective relationships with team members.</a:t>
            </a:r>
          </a:p>
          <a:p>
            <a:endParaRPr lang="en-NZ" dirty="0"/>
          </a:p>
        </p:txBody>
      </p:sp>
    </p:spTree>
    <p:extLst>
      <p:ext uri="{BB962C8B-B14F-4D97-AF65-F5344CB8AC3E}">
        <p14:creationId xmlns:p14="http://schemas.microsoft.com/office/powerpoint/2010/main" val="159769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F505D10-B2C5-2729-4E7C-28EAE4981014}"/>
              </a:ext>
            </a:extLst>
          </p:cNvPr>
          <p:cNvSpPr>
            <a:spLocks noGrp="1"/>
          </p:cNvSpPr>
          <p:nvPr>
            <p:ph type="ftr" sz="quarter" idx="11"/>
          </p:nvPr>
        </p:nvSpPr>
        <p:spPr/>
        <p:txBody>
          <a:bodyPr/>
          <a:lstStyle/>
          <a:p>
            <a:r>
              <a:rPr lang="en-US"/>
              <a:t>Ringa Hora Workforce Development Council   |</a:t>
            </a:r>
          </a:p>
        </p:txBody>
      </p:sp>
      <p:sp>
        <p:nvSpPr>
          <p:cNvPr id="4" name="TextBox 3">
            <a:extLst>
              <a:ext uri="{FF2B5EF4-FFF2-40B4-BE49-F238E27FC236}">
                <a16:creationId xmlns:a16="http://schemas.microsoft.com/office/drawing/2014/main" id="{E4357CAF-5906-E112-E4F4-9F5E4C7D54E9}"/>
              </a:ext>
            </a:extLst>
          </p:cNvPr>
          <p:cNvSpPr txBox="1"/>
          <p:nvPr/>
        </p:nvSpPr>
        <p:spPr>
          <a:xfrm>
            <a:off x="415865" y="449184"/>
            <a:ext cx="6400800" cy="774571"/>
          </a:xfrm>
          <a:prstGeom prst="rect">
            <a:avLst/>
          </a:prstGeom>
          <a:noFill/>
        </p:spPr>
        <p:txBody>
          <a:bodyPr wrap="square">
            <a:spAutoFit/>
          </a:bodyPr>
          <a:lstStyle/>
          <a:p>
            <a:pPr>
              <a:spcAft>
                <a:spcPts val="1000"/>
              </a:spcAft>
            </a:pPr>
            <a:r>
              <a:rPr lang="en-US" sz="1200">
                <a:latin typeface="Arial"/>
                <a:cs typeface="Arial"/>
              </a:rPr>
              <a:t>Feedback</a:t>
            </a:r>
          </a:p>
          <a:p>
            <a:r>
              <a:rPr lang="en-US" sz="2400">
                <a:latin typeface="Arial Black"/>
              </a:rPr>
              <a:t>Leadership </a:t>
            </a:r>
          </a:p>
        </p:txBody>
      </p:sp>
      <p:sp>
        <p:nvSpPr>
          <p:cNvPr id="6" name="TextBox 5">
            <a:extLst>
              <a:ext uri="{FF2B5EF4-FFF2-40B4-BE49-F238E27FC236}">
                <a16:creationId xmlns:a16="http://schemas.microsoft.com/office/drawing/2014/main" id="{83CCB4C9-4E86-7C7B-97A5-A7961DE160A4}"/>
              </a:ext>
            </a:extLst>
          </p:cNvPr>
          <p:cNvSpPr txBox="1"/>
          <p:nvPr/>
        </p:nvSpPr>
        <p:spPr>
          <a:xfrm>
            <a:off x="754001" y="1156955"/>
            <a:ext cx="10360992" cy="923330"/>
          </a:xfrm>
          <a:prstGeom prst="rect">
            <a:avLst/>
          </a:prstGeom>
          <a:noFill/>
        </p:spPr>
        <p:txBody>
          <a:bodyPr wrap="square">
            <a:spAutoFit/>
          </a:bodyPr>
          <a:lstStyle/>
          <a:p>
            <a:r>
              <a:rPr lang="en-NZ" dirty="0"/>
              <a:t>1.Do you see your </a:t>
            </a:r>
            <a:r>
              <a:rPr lang="en-NZ" dirty="0" err="1"/>
              <a:t>kaimahi</a:t>
            </a:r>
            <a:r>
              <a:rPr lang="en-NZ" dirty="0"/>
              <a:t>/learners/communities under the strategic purpose statement and graduate profile outcomes? 2. Are these the leadership skills relevant for your current and future leaders?</a:t>
            </a:r>
          </a:p>
        </p:txBody>
      </p:sp>
      <p:sp>
        <p:nvSpPr>
          <p:cNvPr id="7" name="TextBox 6">
            <a:extLst>
              <a:ext uri="{FF2B5EF4-FFF2-40B4-BE49-F238E27FC236}">
                <a16:creationId xmlns:a16="http://schemas.microsoft.com/office/drawing/2014/main" id="{929D9880-ED12-54A7-D6A2-A1B874845EE7}"/>
              </a:ext>
            </a:extLst>
          </p:cNvPr>
          <p:cNvSpPr txBox="1"/>
          <p:nvPr/>
        </p:nvSpPr>
        <p:spPr>
          <a:xfrm>
            <a:off x="592862" y="2080285"/>
            <a:ext cx="4833257" cy="7329782"/>
          </a:xfrm>
          <a:prstGeom prst="rect">
            <a:avLst/>
          </a:prstGeom>
          <a:noFill/>
          <a:ln>
            <a:solidFill>
              <a:schemeClr val="tx1"/>
            </a:solidFill>
          </a:ln>
        </p:spPr>
        <p:txBody>
          <a:bodyPr wrap="square" rtlCol="0">
            <a:noAutofit/>
          </a:bodyPr>
          <a:lstStyle/>
          <a:p>
            <a:pPr marL="342900" indent="-342900">
              <a:buAutoNum type="arabicPeriod"/>
            </a:pPr>
            <a:r>
              <a:rPr lang="en-NZ" b="1" dirty="0"/>
              <a:t>Who do you see in these quals?  </a:t>
            </a:r>
          </a:p>
          <a:p>
            <a:endParaRPr lang="en-NZ" dirty="0"/>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L3- can see this is for ppl coming into the qualification</a:t>
            </a:r>
          </a:p>
          <a:p>
            <a:pPr>
              <a:lnSpc>
                <a:spcPct val="107000"/>
              </a:lnSpc>
              <a:spcAft>
                <a:spcPts val="800"/>
              </a:spcAft>
            </a:pPr>
            <a:r>
              <a:rPr lang="en-NZ" dirty="0"/>
              <a:t>L4- can see that these leaders are able to do the mahi</a:t>
            </a:r>
          </a:p>
          <a:p>
            <a:pPr>
              <a:lnSpc>
                <a:spcPct val="107000"/>
              </a:lnSpc>
              <a:spcAft>
                <a:spcPts val="800"/>
              </a:spcAft>
            </a:pPr>
            <a:r>
              <a:rPr lang="en-NZ" kern="100" dirty="0">
                <a:latin typeface="Aptos" panose="020B0004020202020204" pitchFamily="34" charset="0"/>
                <a:ea typeface="Aptos" panose="020B0004020202020204" pitchFamily="34" charset="0"/>
                <a:cs typeface="Times New Roman" panose="02020603050405020304" pitchFamily="18" charset="0"/>
              </a:rPr>
              <a:t>L4 can make specific decisions on a project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Can see the step up between the levels. Good feedback on alignment to the leadership positions of a company </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An example of pre-trade apprenticeship – do apprenticeship </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Sport coaches at L3 </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L3 would work for Volunteer organisations – this would give them some structure</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Someone hiring a manager – needs 5 to 10 years experience </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Need to be able to understand the business</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A good leader doesn’t necessarily need to be able to work the tools or have subject knowledge</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NZQA- quality assured</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Level 3 and 4- needs a vocational link</a:t>
            </a:r>
          </a:p>
          <a:p>
            <a:pPr>
              <a:lnSpc>
                <a:spcPct val="107000"/>
              </a:lnSpc>
              <a:spcAft>
                <a:spcPts val="800"/>
              </a:spcAft>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NZ" dirty="0"/>
          </a:p>
          <a:p>
            <a:pPr>
              <a:lnSpc>
                <a:spcPct val="107000"/>
              </a:lnSpc>
              <a:spcAft>
                <a:spcPts val="800"/>
              </a:spcAft>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AutoNum type="arabicPeriod"/>
            </a:pPr>
            <a:endParaRPr lang="en-NZ" dirty="0"/>
          </a:p>
        </p:txBody>
      </p:sp>
      <p:sp>
        <p:nvSpPr>
          <p:cNvPr id="10" name="TextBox 9">
            <a:extLst>
              <a:ext uri="{FF2B5EF4-FFF2-40B4-BE49-F238E27FC236}">
                <a16:creationId xmlns:a16="http://schemas.microsoft.com/office/drawing/2014/main" id="{A1B0C08E-6867-A252-FD9E-E54C4F796F5A}"/>
              </a:ext>
            </a:extLst>
          </p:cNvPr>
          <p:cNvSpPr txBox="1"/>
          <p:nvPr/>
        </p:nvSpPr>
        <p:spPr>
          <a:xfrm>
            <a:off x="6400800" y="2080284"/>
            <a:ext cx="5349887" cy="6327233"/>
          </a:xfrm>
          <a:prstGeom prst="rect">
            <a:avLst/>
          </a:prstGeom>
          <a:noFill/>
          <a:ln>
            <a:solidFill>
              <a:schemeClr val="tx1"/>
            </a:solidFill>
          </a:ln>
        </p:spPr>
        <p:txBody>
          <a:bodyPr wrap="square" rtlCol="0">
            <a:noAutofit/>
          </a:bodyPr>
          <a:lstStyle/>
          <a:p>
            <a:r>
              <a:rPr lang="en-NZ" dirty="0"/>
              <a:t>2. Relevancy of </a:t>
            </a:r>
            <a:r>
              <a:rPr lang="en-NZ" b="1" dirty="0"/>
              <a:t>leadership</a:t>
            </a:r>
            <a:r>
              <a:rPr lang="en-NZ" dirty="0"/>
              <a:t> skills</a:t>
            </a:r>
          </a:p>
          <a:p>
            <a:endParaRPr lang="en-NZ" dirty="0"/>
          </a:p>
          <a:p>
            <a:r>
              <a:rPr lang="en-NZ" dirty="0"/>
              <a:t>For level 3- remove “introductory”</a:t>
            </a:r>
          </a:p>
          <a:p>
            <a:endParaRPr lang="en-NZ" dirty="0"/>
          </a:p>
          <a:p>
            <a:r>
              <a:rPr lang="en-NZ" dirty="0"/>
              <a:t>L4- should have more technical focus rather than “achieve objectives in a leadership role” </a:t>
            </a:r>
          </a:p>
          <a:p>
            <a:endParaRPr lang="en-NZ" dirty="0"/>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Micro-credentials are key </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Support to separate leadership and management </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Management is task-related</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Teachers- leading a class</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This would work for Committee leadership</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L3 teaches values</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L3- upholds values of the business. </a:t>
            </a:r>
          </a:p>
          <a:p>
            <a:pPr>
              <a:lnSpc>
                <a:spcPct val="107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Level 4 strategic purpose statement seems too vague. </a:t>
            </a:r>
          </a:p>
          <a:p>
            <a:r>
              <a:rPr lang="en-NZ" dirty="0"/>
              <a:t> </a:t>
            </a:r>
          </a:p>
        </p:txBody>
      </p:sp>
    </p:spTree>
    <p:extLst>
      <p:ext uri="{BB962C8B-B14F-4D97-AF65-F5344CB8AC3E}">
        <p14:creationId xmlns:p14="http://schemas.microsoft.com/office/powerpoint/2010/main" val="423573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6964D7-2F3C-9DC6-8B99-2C14213CB6AC}"/>
              </a:ext>
            </a:extLst>
          </p:cNvPr>
          <p:cNvSpPr>
            <a:spLocks noGrp="1"/>
          </p:cNvSpPr>
          <p:nvPr>
            <p:ph type="title"/>
          </p:nvPr>
        </p:nvSpPr>
        <p:spPr/>
        <p:txBody>
          <a:bodyPr/>
          <a:lstStyle/>
          <a:p>
            <a:r>
              <a:rPr lang="en-US"/>
              <a:t>Do you represent another industry?</a:t>
            </a:r>
            <a:br>
              <a:rPr lang="en-US"/>
            </a:br>
            <a:r>
              <a:rPr lang="en-US" sz="1600" b="0"/>
              <a:t>Use a post it or write down which industry you represent</a:t>
            </a:r>
            <a:endParaRPr lang="en-US" b="0"/>
          </a:p>
        </p:txBody>
      </p:sp>
      <p:sp>
        <p:nvSpPr>
          <p:cNvPr id="2" name="TextBox 1">
            <a:extLst>
              <a:ext uri="{FF2B5EF4-FFF2-40B4-BE49-F238E27FC236}">
                <a16:creationId xmlns:a16="http://schemas.microsoft.com/office/drawing/2014/main" id="{D5A30AD4-5B14-9317-603D-D4740B75911D}"/>
              </a:ext>
            </a:extLst>
          </p:cNvPr>
          <p:cNvSpPr txBox="1"/>
          <p:nvPr/>
        </p:nvSpPr>
        <p:spPr>
          <a:xfrm>
            <a:off x="642578" y="1884897"/>
            <a:ext cx="1141648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en-US" sz="2400">
                <a:cs typeface="Arial"/>
              </a:rPr>
              <a:t>Healthcare: Community Homes</a:t>
            </a:r>
          </a:p>
          <a:p>
            <a:pPr marL="342900" indent="-342900">
              <a:buFont typeface="Calibri"/>
              <a:buChar char="-"/>
            </a:pPr>
            <a:r>
              <a:rPr lang="en-US" sz="2400">
                <a:cs typeface="Arial"/>
              </a:rPr>
              <a:t>Tourism</a:t>
            </a:r>
          </a:p>
          <a:p>
            <a:pPr marL="342900" indent="-342900">
              <a:buFont typeface="Calibri"/>
              <a:buChar char="-"/>
            </a:pPr>
            <a:r>
              <a:rPr lang="en-US" sz="2400">
                <a:cs typeface="Arial"/>
              </a:rPr>
              <a:t>Technology</a:t>
            </a:r>
          </a:p>
          <a:p>
            <a:pPr marL="342900" indent="-342900">
              <a:buFont typeface="Calibri"/>
              <a:buChar char="-"/>
            </a:pPr>
            <a:r>
              <a:rPr lang="en-US" sz="2400">
                <a:cs typeface="Arial"/>
              </a:rPr>
              <a:t>Management in trades</a:t>
            </a:r>
          </a:p>
          <a:p>
            <a:pPr marL="342900" indent="-342900">
              <a:buFont typeface="Calibri"/>
              <a:buChar char="-"/>
            </a:pPr>
            <a:r>
              <a:rPr lang="en-US" sz="2400">
                <a:cs typeface="Arial"/>
              </a:rPr>
              <a:t>Community and social services education</a:t>
            </a:r>
          </a:p>
          <a:p>
            <a:pPr marL="342900" indent="-342900">
              <a:buFont typeface="Calibri"/>
              <a:buChar char="-"/>
            </a:pPr>
            <a:r>
              <a:rPr lang="en-US" sz="2400">
                <a:cs typeface="Arial"/>
              </a:rPr>
              <a:t>Manufacturing</a:t>
            </a:r>
          </a:p>
          <a:p>
            <a:pPr marL="342900" indent="-342900">
              <a:buFont typeface="Calibri"/>
              <a:buChar char="-"/>
            </a:pPr>
            <a:r>
              <a:rPr lang="en-US" sz="2400">
                <a:cs typeface="Arial"/>
              </a:rPr>
              <a:t>Food &amp; Beverage</a:t>
            </a:r>
          </a:p>
          <a:p>
            <a:pPr marL="342900" indent="-342900">
              <a:buFont typeface="Calibri"/>
              <a:buChar char="-"/>
            </a:pPr>
            <a:r>
              <a:rPr lang="en-US" sz="2400">
                <a:cs typeface="Arial"/>
              </a:rPr>
              <a:t>Engineering</a:t>
            </a:r>
          </a:p>
          <a:p>
            <a:pPr marL="342900" indent="-342900">
              <a:buFont typeface="Calibri"/>
              <a:buChar char="-"/>
            </a:pPr>
            <a:r>
              <a:rPr lang="en-US" sz="2400">
                <a:cs typeface="Arial"/>
              </a:rPr>
              <a:t>Forestry</a:t>
            </a:r>
          </a:p>
          <a:p>
            <a:pPr marL="342900" indent="-342900">
              <a:buFont typeface="Calibri"/>
              <a:buChar char="-"/>
            </a:pPr>
            <a:r>
              <a:rPr lang="en-US" sz="2400">
                <a:cs typeface="Arial"/>
              </a:rPr>
              <a:t>Print and packaging</a:t>
            </a:r>
          </a:p>
          <a:p>
            <a:pPr marL="342900" indent="-342900">
              <a:buFont typeface="Calibri"/>
              <a:buChar char="-"/>
            </a:pPr>
            <a:r>
              <a:rPr lang="en-US" sz="2400">
                <a:cs typeface="Arial"/>
              </a:rPr>
              <a:t>MSD Skills for Industry, Partnerships/Contracts</a:t>
            </a:r>
          </a:p>
        </p:txBody>
      </p:sp>
    </p:spTree>
    <p:extLst>
      <p:ext uri="{BB962C8B-B14F-4D97-AF65-F5344CB8AC3E}">
        <p14:creationId xmlns:p14="http://schemas.microsoft.com/office/powerpoint/2010/main" val="1031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AB474F-D870-0066-50D2-4B667FA93806}"/>
              </a:ext>
            </a:extLst>
          </p:cNvPr>
          <p:cNvGraphicFramePr>
            <a:graphicFrameLocks noGrp="1"/>
          </p:cNvGraphicFramePr>
          <p:nvPr>
            <p:extLst>
              <p:ext uri="{D42A27DB-BD31-4B8C-83A1-F6EECF244321}">
                <p14:modId xmlns:p14="http://schemas.microsoft.com/office/powerpoint/2010/main" val="1735356514"/>
              </p:ext>
            </p:extLst>
          </p:nvPr>
        </p:nvGraphicFramePr>
        <p:xfrm>
          <a:off x="338649" y="-994610"/>
          <a:ext cx="12124303" cy="10435457"/>
        </p:xfrm>
        <a:graphic>
          <a:graphicData uri="http://schemas.openxmlformats.org/drawingml/2006/table">
            <a:tbl>
              <a:tblPr firstRow="1" bandRow="1">
                <a:tableStyleId>{5C22544A-7EE6-4342-B048-85BDC9FD1C3A}</a:tableStyleId>
              </a:tblPr>
              <a:tblGrid>
                <a:gridCol w="4077470">
                  <a:extLst>
                    <a:ext uri="{9D8B030D-6E8A-4147-A177-3AD203B41FA5}">
                      <a16:colId xmlns:a16="http://schemas.microsoft.com/office/drawing/2014/main" val="1068306201"/>
                    </a:ext>
                  </a:extLst>
                </a:gridCol>
                <a:gridCol w="4077470">
                  <a:extLst>
                    <a:ext uri="{9D8B030D-6E8A-4147-A177-3AD203B41FA5}">
                      <a16:colId xmlns:a16="http://schemas.microsoft.com/office/drawing/2014/main" val="3554322948"/>
                    </a:ext>
                  </a:extLst>
                </a:gridCol>
                <a:gridCol w="3969363">
                  <a:extLst>
                    <a:ext uri="{9D8B030D-6E8A-4147-A177-3AD203B41FA5}">
                      <a16:colId xmlns:a16="http://schemas.microsoft.com/office/drawing/2014/main" val="1724892262"/>
                    </a:ext>
                  </a:extLst>
                </a:gridCol>
              </a:tblGrid>
              <a:tr h="1673152">
                <a:tc rowSpan="3">
                  <a:txBody>
                    <a:bodyPr/>
                    <a:lstStyle/>
                    <a:p>
                      <a:endParaRPr lang="en-NZ"/>
                    </a:p>
                    <a:p>
                      <a:endParaRPr lang="en-NZ"/>
                    </a:p>
                    <a:p>
                      <a:endParaRPr lang="en-NZ"/>
                    </a:p>
                    <a:p>
                      <a:endParaRPr lang="en-NZ"/>
                    </a:p>
                    <a:p>
                      <a:endParaRPr lang="en-NZ"/>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4</a:t>
                      </a:r>
                    </a:p>
                  </a:txBody>
                  <a:tcPr>
                    <a:noFill/>
                  </a:tcPr>
                </a:tc>
                <a:tc rowSpan="2">
                  <a:txBody>
                    <a:bodyPr/>
                    <a:lstStyle/>
                    <a:p>
                      <a:endParaRPr lang="en-NZ"/>
                    </a:p>
                    <a:p>
                      <a:endParaRPr lang="en-NZ"/>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5</a:t>
                      </a:r>
                    </a:p>
                  </a:txBody>
                  <a:tcPr>
                    <a:noFill/>
                  </a:tcPr>
                </a:tc>
                <a:tc>
                  <a:txBody>
                    <a:bodyPr/>
                    <a:lstStyle/>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6</a:t>
                      </a:r>
                    </a:p>
                  </a:txBody>
                  <a:tcPr>
                    <a:noFill/>
                  </a:tcPr>
                </a:tc>
                <a:extLst>
                  <a:ext uri="{0D108BD9-81ED-4DB2-BD59-A6C34878D82A}">
                    <a16:rowId xmlns:a16="http://schemas.microsoft.com/office/drawing/2014/main" val="3731184344"/>
                  </a:ext>
                </a:extLst>
              </a:tr>
              <a:tr h="1603094">
                <a:tc vMerge="1">
                  <a:txBody>
                    <a:bodyPr/>
                    <a:lstStyle/>
                    <a:p>
                      <a:endParaRPr lang="en-NZ"/>
                    </a:p>
                  </a:txBody>
                  <a:tcPr/>
                </a:tc>
                <a:tc vMerge="1">
                  <a:txBody>
                    <a:bodyPr/>
                    <a:lstStyle/>
                    <a:p>
                      <a:endParaRPr lang="en-NZ"/>
                    </a:p>
                  </a:txBody>
                  <a:tcPr/>
                </a:tc>
                <a:tc rowSpan="3">
                  <a:txBody>
                    <a:bodyPr/>
                    <a:lstStyle/>
                    <a:p>
                      <a:r>
                        <a:rPr kumimoji="0" lang="en-NZ" sz="1400" b="1" i="0" u="sng" strike="noStrike" kern="1200" cap="none" spc="0" normalizeH="0" baseline="0" noProof="0">
                          <a:ln>
                            <a:noFill/>
                          </a:ln>
                          <a:solidFill>
                            <a:srgbClr val="000000"/>
                          </a:solidFill>
                          <a:effectLst/>
                          <a:uLnTx/>
                          <a:uFillTx/>
                          <a:latin typeface="+mn-lt"/>
                          <a:ea typeface="+mn-ea"/>
                          <a:cs typeface="+mn-cs"/>
                        </a:rPr>
                        <a:t>Outcome</a:t>
                      </a:r>
                      <a:r>
                        <a:rPr lang="en-NZ" sz="1400"/>
                        <a:t>: To equip people in New Zealand with business knowledge and skills for strategic business roles.</a:t>
                      </a:r>
                    </a:p>
                    <a:p>
                      <a:endParaRPr lang="en-NZ" sz="1400"/>
                    </a:p>
                    <a:p>
                      <a:r>
                        <a:rPr kumimoji="0" lang="en-NZ" sz="1400" b="1" i="0" u="sng" strike="noStrike" kern="1200" cap="none" spc="0" normalizeH="0" baseline="0" noProof="0">
                          <a:ln>
                            <a:noFill/>
                          </a:ln>
                          <a:solidFill>
                            <a:srgbClr val="000000"/>
                          </a:solidFill>
                          <a:effectLst/>
                          <a:uLnTx/>
                          <a:uFillTx/>
                          <a:latin typeface="+mn-lt"/>
                          <a:ea typeface="+mn-ea"/>
                          <a:cs typeface="+mn-cs"/>
                        </a:rPr>
                        <a:t>Aim</a:t>
                      </a:r>
                      <a:r>
                        <a:rPr lang="en-NZ" sz="1400"/>
                        <a:t>: Will help achieve business goals ethically and inclusively, respecting the Treaty of Waitangi and working in multicultural environments. They can also pursue further professional credentials.</a:t>
                      </a:r>
                    </a:p>
                    <a:p>
                      <a:endParaRPr lang="en-NZ" sz="1400"/>
                    </a:p>
                    <a:p>
                      <a:pPr marL="0" marR="0" lvl="0" indent="0" algn="l" defTabSz="960120" rtl="0" eaLnBrk="1" fontAlgn="auto" latinLnBrk="0" hangingPunct="1">
                        <a:lnSpc>
                          <a:spcPct val="100000"/>
                        </a:lnSpc>
                        <a:spcBef>
                          <a:spcPts val="0"/>
                        </a:spcBef>
                        <a:spcAft>
                          <a:spcPts val="0"/>
                        </a:spcAft>
                        <a:buClrTx/>
                        <a:buSzTx/>
                        <a:buFontTx/>
                        <a:buNone/>
                        <a:tabLst/>
                        <a:defRPr/>
                      </a:pPr>
                      <a:r>
                        <a:rPr kumimoji="0" lang="en-NZ" sz="1400" b="1" i="0" u="sng" strike="noStrike" kern="1200" cap="none" spc="0" normalizeH="0" baseline="0" noProof="0">
                          <a:ln>
                            <a:noFill/>
                          </a:ln>
                          <a:solidFill>
                            <a:srgbClr val="000000"/>
                          </a:solidFill>
                          <a:effectLst/>
                          <a:uLnTx/>
                          <a:uFillTx/>
                          <a:latin typeface="+mn-lt"/>
                          <a:ea typeface="+mn-ea"/>
                          <a:cs typeface="+mn-cs"/>
                        </a:rPr>
                        <a:t>Able to</a:t>
                      </a:r>
                      <a:r>
                        <a:rPr kumimoji="0" lang="en-NZ" sz="1400" b="1" i="0" u="none" strike="noStrike" kern="1200" cap="none" spc="0" normalizeH="0" baseline="0" noProof="0">
                          <a:ln>
                            <a:noFill/>
                          </a:ln>
                          <a:solidFill>
                            <a:srgbClr val="000000"/>
                          </a:solidFill>
                          <a:effectLst/>
                          <a:uLnTx/>
                          <a:uFillTx/>
                          <a:latin typeface="+mn-lt"/>
                          <a:ea typeface="+mn-ea"/>
                          <a:cs typeface="+mn-cs"/>
                        </a:rPr>
                        <a:t>:</a:t>
                      </a:r>
                    </a:p>
                    <a:p>
                      <a:pPr marL="0" marR="0" lvl="0" indent="0" algn="l" defTabSz="96012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0000"/>
                          </a:solidFill>
                          <a:effectLst/>
                          <a:uLnTx/>
                          <a:uFillTx/>
                          <a:latin typeface="+mn-lt"/>
                          <a:ea typeface="+mn-ea"/>
                          <a:cs typeface="+mn-cs"/>
                        </a:rPr>
                        <a:t>Core:</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Apply business principles to develop strategic objectives and plans.</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Contribute to innovation and organizational change.</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Build and maintain strategic relationships.</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Use the Treaty of Waitangi principles in business activities.</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Follow professional and ethical practices to meet strategic goals.</a:t>
                      </a:r>
                    </a:p>
                    <a:p>
                      <a:endParaRPr kumimoji="0" lang="en-NZ" sz="1400" b="1" i="0" u="none" strike="noStrike" kern="1200" cap="none" spc="0" normalizeH="0" baseline="0" noProof="0">
                        <a:ln>
                          <a:noFill/>
                        </a:ln>
                        <a:solidFill>
                          <a:srgbClr val="000000"/>
                        </a:solidFill>
                        <a:effectLst/>
                        <a:uLnTx/>
                        <a:uFillTx/>
                        <a:latin typeface="+mn-lt"/>
                        <a:ea typeface="+mn-ea"/>
                        <a:cs typeface="+mn-cs"/>
                      </a:endParaRPr>
                    </a:p>
                    <a:p>
                      <a:r>
                        <a:rPr kumimoji="0" lang="en-NZ" sz="1400" b="1" i="0" u="none" strike="noStrike" kern="1200" cap="none" spc="0" normalizeH="0" baseline="0" noProof="0">
                          <a:ln>
                            <a:noFill/>
                          </a:ln>
                          <a:solidFill>
                            <a:srgbClr val="000000"/>
                          </a:solidFill>
                          <a:effectLst/>
                          <a:uLnTx/>
                          <a:uFillTx/>
                          <a:latin typeface="+mn-lt"/>
                          <a:ea typeface="+mn-ea"/>
                          <a:cs typeface="+mn-cs"/>
                        </a:rPr>
                        <a:t>Accounting</a:t>
                      </a:r>
                      <a:endParaRPr lang="en-NZ" sz="1400"/>
                    </a:p>
                    <a:p>
                      <a:pPr marL="285750" indent="-285750">
                        <a:buFont typeface="Arial" panose="020B0604020202020204" pitchFamily="34" charset="0"/>
                        <a:buChar char="•"/>
                      </a:pPr>
                      <a:r>
                        <a:rPr lang="en-NZ" sz="1400"/>
                        <a:t>Prepare financial reports according to standards.</a:t>
                      </a:r>
                    </a:p>
                    <a:p>
                      <a:pPr marL="285750" indent="-285750" algn="l" defTabSz="960120" rtl="0" eaLnBrk="1" latinLnBrk="0" hangingPunct="1">
                        <a:buFont typeface="Arial" panose="020B0604020202020204" pitchFamily="34" charset="0"/>
                        <a:buChar char="•"/>
                      </a:pPr>
                      <a:r>
                        <a:rPr lang="en-NZ" sz="1400" kern="1200">
                          <a:solidFill>
                            <a:schemeClr val="dk1"/>
                          </a:solidFill>
                          <a:latin typeface="+mn-lt"/>
                          <a:ea typeface="+mn-ea"/>
                          <a:cs typeface="+mn-cs"/>
                        </a:rPr>
                        <a:t>Use management accounting tools for decision-making.</a:t>
                      </a:r>
                    </a:p>
                    <a:p>
                      <a:pPr marL="285750" indent="-285750" algn="l" defTabSz="960120" rtl="0" eaLnBrk="1" latinLnBrk="0" hangingPunct="1">
                        <a:buFont typeface="Arial" panose="020B0604020202020204" pitchFamily="34" charset="0"/>
                        <a:buChar char="•"/>
                      </a:pPr>
                      <a:r>
                        <a:rPr lang="en-NZ" sz="1400" kern="1200">
                          <a:solidFill>
                            <a:schemeClr val="dk1"/>
                          </a:solidFill>
                          <a:latin typeface="+mn-lt"/>
                          <a:ea typeface="+mn-ea"/>
                          <a:cs typeface="+mn-cs"/>
                        </a:rPr>
                        <a:t>Apply business finance techniques for planning and control.</a:t>
                      </a:r>
                    </a:p>
                    <a:p>
                      <a:pPr marL="285750" indent="-285750" algn="l" defTabSz="960120" rtl="0" eaLnBrk="1" latinLnBrk="0" hangingPunct="1">
                        <a:buFont typeface="Arial" panose="020B0604020202020204" pitchFamily="34" charset="0"/>
                        <a:buChar char="•"/>
                      </a:pPr>
                      <a:r>
                        <a:rPr lang="en-NZ" sz="1400" kern="1200">
                          <a:solidFill>
                            <a:schemeClr val="dk1"/>
                          </a:solidFill>
                          <a:latin typeface="+mn-lt"/>
                          <a:ea typeface="+mn-ea"/>
                          <a:cs typeface="+mn-cs"/>
                        </a:rPr>
                        <a:t>Use accounting information systems to solve problems.</a:t>
                      </a:r>
                    </a:p>
                    <a:p>
                      <a:pPr marL="285750" indent="-285750" algn="l" defTabSz="960120" rtl="0" eaLnBrk="1" latinLnBrk="0" hangingPunct="1">
                        <a:buFont typeface="Arial" panose="020B0604020202020204" pitchFamily="34" charset="0"/>
                        <a:buChar char="•"/>
                      </a:pPr>
                      <a:r>
                        <a:rPr lang="en-NZ" sz="1400" kern="1200">
                          <a:solidFill>
                            <a:schemeClr val="dk1"/>
                          </a:solidFill>
                          <a:latin typeface="+mn-lt"/>
                          <a:ea typeface="+mn-ea"/>
                          <a:cs typeface="+mn-cs"/>
                        </a:rPr>
                        <a:t>Apply tax rules to various entities and situations.</a:t>
                      </a:r>
                    </a:p>
                    <a:p>
                      <a:pPr marL="285750" indent="-285750" algn="l" defTabSz="960120" rtl="0" eaLnBrk="1" latinLnBrk="0" hangingPunct="1">
                        <a:buFont typeface="Arial" panose="020B0604020202020204" pitchFamily="34" charset="0"/>
                        <a:buChar char="•"/>
                      </a:pPr>
                      <a:r>
                        <a:rPr lang="en-NZ" sz="1400" kern="1200">
                          <a:solidFill>
                            <a:schemeClr val="dk1"/>
                          </a:solidFill>
                          <a:latin typeface="+mn-lt"/>
                          <a:ea typeface="+mn-ea"/>
                          <a:cs typeface="+mn-cs"/>
                        </a:rPr>
                        <a:t>Analyse financial information for strategic decisions.</a:t>
                      </a:r>
                    </a:p>
                    <a:p>
                      <a:pPr marL="285750" indent="-285750" algn="l" defTabSz="960120" rtl="0" eaLnBrk="1" latinLnBrk="0" hangingPunct="1">
                        <a:buFont typeface="Arial" panose="020B0604020202020204" pitchFamily="34" charset="0"/>
                        <a:buChar char="•"/>
                      </a:pPr>
                      <a:r>
                        <a:rPr lang="en-NZ" sz="1400" kern="1200">
                          <a:solidFill>
                            <a:schemeClr val="dk1"/>
                          </a:solidFill>
                          <a:latin typeface="+mn-lt"/>
                          <a:ea typeface="+mn-ea"/>
                          <a:cs typeface="+mn-cs"/>
                        </a:rPr>
                        <a:t>Follow the accounting profession’s Code of Ethics.</a:t>
                      </a:r>
                    </a:p>
                  </a:txBody>
                  <a:tcPr/>
                </a:tc>
                <a:extLst>
                  <a:ext uri="{0D108BD9-81ED-4DB2-BD59-A6C34878D82A}">
                    <a16:rowId xmlns:a16="http://schemas.microsoft.com/office/drawing/2014/main" val="3528799126"/>
                  </a:ext>
                </a:extLst>
              </a:tr>
              <a:tr h="1640857">
                <a:tc vMerge="1">
                  <a:txBody>
                    <a:bodyPr/>
                    <a:lstStyle/>
                    <a:p>
                      <a:endParaRPr lang="en-NZ"/>
                    </a:p>
                  </a:txBody>
                  <a:tcPr/>
                </a:tc>
                <a:tc rowSpan="2">
                  <a:txBody>
                    <a:bodyPr/>
                    <a:lstStyle/>
                    <a:p>
                      <a:r>
                        <a:rPr lang="en-NZ" sz="1400" b="1" u="sng"/>
                        <a:t>Outcome</a:t>
                      </a:r>
                      <a:r>
                        <a:rPr lang="en-NZ" sz="1400" b="0" u="none"/>
                        <a:t>: Entry-level accounting roles in various types of entities.</a:t>
                      </a:r>
                      <a:endParaRPr lang="en-NZ" sz="1400" b="1" u="sng"/>
                    </a:p>
                    <a:p>
                      <a:endParaRPr lang="en-NZ" sz="1400" b="0" u="none"/>
                    </a:p>
                    <a:p>
                      <a:r>
                        <a:rPr lang="en-NZ" sz="1400" b="1" u="sng"/>
                        <a:t>Aim</a:t>
                      </a:r>
                      <a:r>
                        <a:rPr lang="en-NZ" sz="1400"/>
                        <a:t>: To help people in New Zealand gain business skills, enabling them to support businesses effectively while respecting cultural diversity and the Treaty of Waitangi. Graduates can also pursue further professional recognition.</a:t>
                      </a:r>
                    </a:p>
                    <a:p>
                      <a:endParaRPr lang="en-NZ" sz="1400"/>
                    </a:p>
                    <a:p>
                      <a:r>
                        <a:rPr lang="en-NZ" sz="1400" b="1" u="sng"/>
                        <a:t>Able to</a:t>
                      </a:r>
                      <a:r>
                        <a:rPr lang="en-NZ" sz="1400" b="1"/>
                        <a:t>:</a:t>
                      </a:r>
                    </a:p>
                    <a:p>
                      <a:r>
                        <a:rPr lang="en-NZ" sz="1400" b="1"/>
                        <a:t>Core:</a:t>
                      </a:r>
                    </a:p>
                    <a:p>
                      <a:pPr marL="285750" indent="-285750">
                        <a:buFont typeface="Arial" panose="020B0604020202020204" pitchFamily="34" charset="0"/>
                        <a:buChar char="•"/>
                      </a:pPr>
                      <a:r>
                        <a:rPr lang="en-NZ" sz="1400" b="0"/>
                        <a:t>Analyse business factors for decision-making.</a:t>
                      </a:r>
                    </a:p>
                    <a:p>
                      <a:pPr marL="285750" indent="-285750">
                        <a:buFont typeface="Arial" panose="020B0604020202020204" pitchFamily="34" charset="0"/>
                        <a:buChar char="•"/>
                      </a:pPr>
                      <a:r>
                        <a:rPr lang="en-NZ" sz="1400" b="0"/>
                        <a:t>Use business knowledge for innovation and change.</a:t>
                      </a:r>
                    </a:p>
                    <a:p>
                      <a:pPr marL="285750" indent="-285750">
                        <a:buFont typeface="Arial" panose="020B0604020202020204" pitchFamily="34" charset="0"/>
                        <a:buChar char="•"/>
                      </a:pPr>
                      <a:r>
                        <a:rPr lang="en-NZ" sz="1400" b="0"/>
                        <a:t>Build relationships with stakeholders.</a:t>
                      </a:r>
                    </a:p>
                    <a:p>
                      <a:pPr marL="285750" indent="-285750">
                        <a:buFont typeface="Arial" panose="020B0604020202020204" pitchFamily="34" charset="0"/>
                        <a:buChar char="•"/>
                      </a:pPr>
                      <a:r>
                        <a:rPr lang="en-NZ" sz="1400" b="0"/>
                        <a:t>Apply Treaty of Waitangi principles in business.</a:t>
                      </a:r>
                    </a:p>
                    <a:p>
                      <a:pPr marL="285750" indent="-285750">
                        <a:buFont typeface="Arial" panose="020B0604020202020204" pitchFamily="34" charset="0"/>
                        <a:buChar char="•"/>
                      </a:pPr>
                      <a:r>
                        <a:rPr lang="en-NZ" sz="1400" b="0"/>
                        <a:t>Follow professional and ethical practices.</a:t>
                      </a:r>
                    </a:p>
                    <a:p>
                      <a:pPr marL="0" indent="0">
                        <a:buFont typeface="Arial" panose="020B0604020202020204" pitchFamily="34" charset="0"/>
                        <a:buNone/>
                      </a:pPr>
                      <a:endParaRPr lang="en-NZ" sz="1400" b="0"/>
                    </a:p>
                    <a:p>
                      <a:r>
                        <a:rPr lang="en-NZ" sz="1400" b="1"/>
                        <a:t>Accounting:</a:t>
                      </a:r>
                    </a:p>
                    <a:p>
                      <a:pPr marL="285750" indent="-285750">
                        <a:buFont typeface="Arial" panose="020B0604020202020204" pitchFamily="34" charset="0"/>
                        <a:buChar char="•"/>
                      </a:pPr>
                      <a:r>
                        <a:rPr lang="en-NZ" sz="1400"/>
                        <a:t>Record and process financial transactions.</a:t>
                      </a:r>
                    </a:p>
                    <a:p>
                      <a:pPr marL="285750" indent="-285750">
                        <a:buFont typeface="Arial" panose="020B0604020202020204" pitchFamily="34" charset="0"/>
                        <a:buChar char="•"/>
                      </a:pPr>
                      <a:r>
                        <a:rPr lang="en-NZ" sz="1400"/>
                        <a:t>Apply tax rules for individuals and small businesses.</a:t>
                      </a:r>
                    </a:p>
                    <a:p>
                      <a:pPr marL="285750" indent="-285750">
                        <a:buFont typeface="Arial" panose="020B0604020202020204" pitchFamily="34" charset="0"/>
                        <a:buChar char="•"/>
                      </a:pPr>
                      <a:r>
                        <a:rPr lang="en-NZ" sz="1400"/>
                        <a:t>Prepare financial statements and reports.</a:t>
                      </a:r>
                    </a:p>
                    <a:p>
                      <a:pPr marL="285750" indent="-285750">
                        <a:buFont typeface="Arial" panose="020B0604020202020204" pitchFamily="34" charset="0"/>
                        <a:buChar char="•"/>
                      </a:pPr>
                      <a:r>
                        <a:rPr lang="en-NZ" sz="1400"/>
                        <a:t>Share financial information for decision-making.</a:t>
                      </a:r>
                    </a:p>
                    <a:p>
                      <a:pPr marL="285750" indent="-285750">
                        <a:buFont typeface="Arial" panose="020B0604020202020204" pitchFamily="34" charset="0"/>
                        <a:buChar char="•"/>
                      </a:pPr>
                      <a:r>
                        <a:rPr lang="en-NZ" sz="1400"/>
                        <a:t>Create and manage budgets.</a:t>
                      </a:r>
                    </a:p>
                    <a:p>
                      <a:pPr marL="285750" indent="-285750">
                        <a:buFont typeface="Arial" panose="020B0604020202020204" pitchFamily="34" charset="0"/>
                        <a:buChar char="•"/>
                      </a:pPr>
                      <a:r>
                        <a:rPr lang="en-NZ" sz="1400"/>
                        <a:t>Assess and control financial and business risks.</a:t>
                      </a:r>
                    </a:p>
                    <a:p>
                      <a:pPr marL="285750" indent="-285750">
                        <a:buFont typeface="Arial" panose="020B0604020202020204" pitchFamily="34" charset="0"/>
                        <a:buChar char="•"/>
                      </a:pPr>
                      <a:r>
                        <a:rPr lang="en-NZ" sz="1400"/>
                        <a:t>Follow the accounting profession’s Code of Ethics.</a:t>
                      </a:r>
                    </a:p>
                  </a:txBody>
                  <a:tcPr/>
                </a:tc>
                <a:tc vMerge="1">
                  <a:txBody>
                    <a:bodyPr/>
                    <a:lstStyle/>
                    <a:p>
                      <a:endParaRPr lang="en-NZ"/>
                    </a:p>
                  </a:txBody>
                  <a:tcPr/>
                </a:tc>
                <a:extLst>
                  <a:ext uri="{0D108BD9-81ED-4DB2-BD59-A6C34878D82A}">
                    <a16:rowId xmlns:a16="http://schemas.microsoft.com/office/drawing/2014/main" val="298496815"/>
                  </a:ext>
                </a:extLst>
              </a:tr>
              <a:tr h="5159369">
                <a:tc>
                  <a:txBody>
                    <a:bodyPr/>
                    <a:lstStyle/>
                    <a:p>
                      <a:r>
                        <a:rPr lang="en-NZ" sz="1500" b="1" u="sng"/>
                        <a:t>Outcome</a:t>
                      </a:r>
                      <a:r>
                        <a:rPr lang="en-NZ" sz="1500"/>
                        <a:t>: Accounting support roles</a:t>
                      </a:r>
                    </a:p>
                    <a:p>
                      <a:r>
                        <a:rPr lang="en-NZ" sz="1500"/>
                        <a:t>For example: frontline staff, payroll, customer service assistants, treasurers, etc</a:t>
                      </a:r>
                    </a:p>
                    <a:p>
                      <a:endParaRPr lang="en-NZ" sz="1500"/>
                    </a:p>
                    <a:p>
                      <a:r>
                        <a:rPr lang="en-NZ" sz="1500" b="1" u="sng"/>
                        <a:t>Aim</a:t>
                      </a:r>
                      <a:r>
                        <a:rPr lang="en-NZ" sz="1500"/>
                        <a:t>: Graduates can work in accounting roles with some supervision, respecting the Treaty of Waitangi and working well with people from different cultures.</a:t>
                      </a:r>
                    </a:p>
                    <a:p>
                      <a:endParaRPr lang="en-NZ" sz="1500"/>
                    </a:p>
                    <a:p>
                      <a:r>
                        <a:rPr lang="en-NZ" sz="1500" b="1" u="sng"/>
                        <a:t>Able to:</a:t>
                      </a:r>
                    </a:p>
                    <a:p>
                      <a:pPr marL="285750" indent="-285750">
                        <a:buFont typeface="Arial" panose="020B0604020202020204" pitchFamily="34" charset="0"/>
                        <a:buChar char="•"/>
                      </a:pPr>
                      <a:r>
                        <a:rPr lang="en-NZ" sz="1500"/>
                        <a:t>Use accounting software to produce and share financial information.</a:t>
                      </a:r>
                    </a:p>
                    <a:p>
                      <a:pPr marL="285750" indent="-285750">
                        <a:buFont typeface="Arial" panose="020B0604020202020204" pitchFamily="34" charset="0"/>
                        <a:buChar char="•"/>
                      </a:pPr>
                      <a:r>
                        <a:rPr lang="en-NZ" sz="1500"/>
                        <a:t>Calculate and prepare PAYE, GST, and FBT returns; manage accounts payable/receivable, payroll, and admin records.</a:t>
                      </a:r>
                    </a:p>
                    <a:p>
                      <a:pPr marL="285750" indent="-285750">
                        <a:buFont typeface="Arial" panose="020B0604020202020204" pitchFamily="34" charset="0"/>
                        <a:buChar char="•"/>
                      </a:pPr>
                      <a:r>
                        <a:rPr lang="en-NZ" sz="1500"/>
                        <a:t>Work with the team to achieve goals.</a:t>
                      </a:r>
                    </a:p>
                    <a:p>
                      <a:pPr marL="285750" indent="-285750">
                        <a:buFont typeface="Arial" panose="020B0604020202020204" pitchFamily="34" charset="0"/>
                        <a:buChar char="•"/>
                      </a:pPr>
                      <a:r>
                        <a:rPr lang="en-NZ" sz="1500"/>
                        <a:t>Act professionally, ethically, and responsibly; use personal and interpersonal skills to support accounting services</a:t>
                      </a:r>
                    </a:p>
                  </a:txBody>
                  <a:tcPr/>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2976642293"/>
                  </a:ext>
                </a:extLst>
              </a:tr>
            </a:tbl>
          </a:graphicData>
        </a:graphic>
      </p:graphicFrame>
      <p:sp>
        <p:nvSpPr>
          <p:cNvPr id="6" name="TextBox 5">
            <a:extLst>
              <a:ext uri="{FF2B5EF4-FFF2-40B4-BE49-F238E27FC236}">
                <a16:creationId xmlns:a16="http://schemas.microsoft.com/office/drawing/2014/main" id="{A8594823-7E4F-9E2D-94B6-E55DEF730D28}"/>
              </a:ext>
            </a:extLst>
          </p:cNvPr>
          <p:cNvSpPr txBox="1"/>
          <p:nvPr/>
        </p:nvSpPr>
        <p:spPr>
          <a:xfrm>
            <a:off x="276244" y="421072"/>
            <a:ext cx="6445397" cy="1605568"/>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SUMMARY</a:t>
            </a:r>
          </a:p>
          <a:p>
            <a:r>
              <a:rPr lang="en-US" sz="2400">
                <a:latin typeface="Arial Black"/>
                <a:cs typeface="Arial Black" panose="020B0604020202020204" pitchFamily="34" charset="0"/>
              </a:rPr>
              <a:t>ACCOUNTING</a:t>
            </a:r>
          </a:p>
          <a:p>
            <a:endParaRPr lang="en-US" sz="1400">
              <a:latin typeface="Arial" panose="020B0604020202020204" pitchFamily="34" charset="0"/>
              <a:cs typeface="Arial" panose="020B0604020202020204" pitchFamily="34" charset="0"/>
            </a:endParaRPr>
          </a:p>
          <a:p>
            <a:r>
              <a:rPr lang="en-US" sz="1200">
                <a:latin typeface="Arial"/>
                <a:cs typeface="Arial"/>
              </a:rPr>
              <a:t>High-level summary of the vocational qualifications that provide an alternative pathway into the accounting profession. Transferable skills into a variety of entities e.g. corporate, community/voluntary, Limited liability company, etc.</a:t>
            </a:r>
          </a:p>
        </p:txBody>
      </p:sp>
    </p:spTree>
    <p:extLst>
      <p:ext uri="{BB962C8B-B14F-4D97-AF65-F5344CB8AC3E}">
        <p14:creationId xmlns:p14="http://schemas.microsoft.com/office/powerpoint/2010/main" val="50173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6104E-10BC-57F6-A010-D214E1F9335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AA0166-0B78-921F-BC28-788B5AB2A99A}"/>
              </a:ext>
            </a:extLst>
          </p:cNvPr>
          <p:cNvSpPr txBox="1"/>
          <p:nvPr/>
        </p:nvSpPr>
        <p:spPr>
          <a:xfrm>
            <a:off x="336591" y="552817"/>
            <a:ext cx="7942436" cy="1051570"/>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EXERCISE 1 – RELEVANCE</a:t>
            </a:r>
          </a:p>
          <a:p>
            <a:r>
              <a:rPr lang="en-US" sz="2400">
                <a:latin typeface="Arial Black"/>
                <a:cs typeface="Arial Black" panose="020B0604020202020204" pitchFamily="34" charset="0"/>
              </a:rPr>
              <a:t>Imagine building the future workforce</a:t>
            </a:r>
          </a:p>
          <a:p>
            <a:r>
              <a:rPr lang="en-US" sz="1400">
                <a:latin typeface="Arial"/>
                <a:cs typeface="Arial"/>
              </a:rPr>
              <a:t>Based on the summary, have we gotten this right? Or are we still missing things?</a:t>
            </a:r>
            <a:endParaRPr lang="en-US"/>
          </a:p>
        </p:txBody>
      </p:sp>
      <p:sp>
        <p:nvSpPr>
          <p:cNvPr id="8" name="TextBox 7">
            <a:extLst>
              <a:ext uri="{FF2B5EF4-FFF2-40B4-BE49-F238E27FC236}">
                <a16:creationId xmlns:a16="http://schemas.microsoft.com/office/drawing/2014/main" id="{A797E5F9-9C3F-93E1-AB6D-6A214475A82E}"/>
              </a:ext>
            </a:extLst>
          </p:cNvPr>
          <p:cNvSpPr txBox="1"/>
          <p:nvPr/>
        </p:nvSpPr>
        <p:spPr>
          <a:xfrm rot="16200000">
            <a:off x="-2402144" y="4808750"/>
            <a:ext cx="6400800" cy="1200329"/>
          </a:xfrm>
          <a:prstGeom prst="rect">
            <a:avLst/>
          </a:prstGeom>
          <a:noFill/>
        </p:spPr>
        <p:txBody>
          <a:bodyPr wrap="square" lIns="91440" tIns="45720" rIns="91440" bIns="45720" anchor="t">
            <a:spAutoFit/>
          </a:bodyPr>
          <a:lstStyle/>
          <a:p>
            <a:pPr algn="ctr"/>
            <a:r>
              <a:rPr lang="en-US" sz="3600" spc="600">
                <a:latin typeface="Arial Black"/>
              </a:rPr>
              <a:t>RELEVANT</a:t>
            </a:r>
            <a:endParaRPr lang="en-US"/>
          </a:p>
          <a:p>
            <a:pPr algn="ctr"/>
            <a:r>
              <a:rPr lang="en-US">
                <a:latin typeface="Arial"/>
                <a:cs typeface="Arial"/>
              </a:rPr>
              <a:t>Which capabilities stand out to you and why? Would you hire or upskill your staff with one or all qualifications?</a:t>
            </a:r>
            <a:endParaRPr lang="en-US"/>
          </a:p>
        </p:txBody>
      </p:sp>
      <p:sp>
        <p:nvSpPr>
          <p:cNvPr id="9" name="TextBox 8">
            <a:extLst>
              <a:ext uri="{FF2B5EF4-FFF2-40B4-BE49-F238E27FC236}">
                <a16:creationId xmlns:a16="http://schemas.microsoft.com/office/drawing/2014/main" id="{248B1864-4702-FF90-521A-72134CE24738}"/>
              </a:ext>
            </a:extLst>
          </p:cNvPr>
          <p:cNvSpPr txBox="1"/>
          <p:nvPr/>
        </p:nvSpPr>
        <p:spPr>
          <a:xfrm rot="5400000">
            <a:off x="8500435" y="4777972"/>
            <a:ext cx="6944264" cy="1261884"/>
          </a:xfrm>
          <a:prstGeom prst="rect">
            <a:avLst/>
          </a:prstGeom>
          <a:noFill/>
        </p:spPr>
        <p:txBody>
          <a:bodyPr wrap="square" lIns="91440" tIns="45720" rIns="91440" bIns="45720" anchor="t">
            <a:spAutoFit/>
          </a:bodyPr>
          <a:lstStyle/>
          <a:p>
            <a:pPr algn="ctr"/>
            <a:r>
              <a:rPr lang="en-US" sz="3600" spc="600">
                <a:latin typeface="Arial Black"/>
                <a:cs typeface="Arial Black" panose="020B0604020202020204" pitchFamily="34" charset="0"/>
              </a:rPr>
              <a:t>NOT YET</a:t>
            </a:r>
          </a:p>
          <a:p>
            <a:pPr algn="ctr"/>
            <a:r>
              <a:rPr lang="en-US" sz="2000">
                <a:latin typeface="Arial"/>
                <a:cs typeface="Arial"/>
              </a:rPr>
              <a:t>These capabilities are missing, unclear, or doesn’t apply to my region or entity?</a:t>
            </a:r>
            <a:endParaRPr lang="en-US" sz="2000" spc="600">
              <a:latin typeface="Arial"/>
              <a:cs typeface="Arial"/>
            </a:endParaRPr>
          </a:p>
        </p:txBody>
      </p:sp>
      <p:cxnSp>
        <p:nvCxnSpPr>
          <p:cNvPr id="2" name="Straight Connector 1">
            <a:extLst>
              <a:ext uri="{FF2B5EF4-FFF2-40B4-BE49-F238E27FC236}">
                <a16:creationId xmlns:a16="http://schemas.microsoft.com/office/drawing/2014/main" id="{AFB22414-9B69-1374-84ED-0D3289CECFD0}"/>
              </a:ext>
            </a:extLst>
          </p:cNvPr>
          <p:cNvCxnSpPr>
            <a:cxnSpLocks/>
          </p:cNvCxnSpPr>
          <p:nvPr/>
        </p:nvCxnSpPr>
        <p:spPr>
          <a:xfrm>
            <a:off x="6400800" y="1897811"/>
            <a:ext cx="0" cy="667684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164842D-8B86-CD94-5BB5-BCA962883FD9}"/>
              </a:ext>
            </a:extLst>
          </p:cNvPr>
          <p:cNvSpPr txBox="1"/>
          <p:nvPr/>
        </p:nvSpPr>
        <p:spPr>
          <a:xfrm>
            <a:off x="1813560" y="2529840"/>
            <a:ext cx="3992878" cy="3416320"/>
          </a:xfrm>
          <a:prstGeom prst="rect">
            <a:avLst/>
          </a:prstGeom>
          <a:noFill/>
        </p:spPr>
        <p:txBody>
          <a:bodyPr wrap="square" rtlCol="0">
            <a:spAutoFit/>
          </a:bodyPr>
          <a:lstStyle/>
          <a:p>
            <a:pPr marL="285750" indent="-285750">
              <a:buFont typeface="Arial" panose="020B0604020202020204" pitchFamily="34" charset="0"/>
              <a:buChar char="•"/>
            </a:pPr>
            <a:r>
              <a:rPr lang="en-NZ" dirty="0"/>
              <a:t>Forecasting</a:t>
            </a:r>
          </a:p>
          <a:p>
            <a:pPr marL="285750" indent="-285750">
              <a:buFont typeface="Arial" panose="020B0604020202020204" pitchFamily="34" charset="0"/>
              <a:buChar char="•"/>
            </a:pPr>
            <a:r>
              <a:rPr lang="en-NZ" dirty="0"/>
              <a:t>Social procurement</a:t>
            </a:r>
          </a:p>
          <a:p>
            <a:pPr marL="285750" indent="-285750">
              <a:buFont typeface="Arial" panose="020B0604020202020204" pitchFamily="34" charset="0"/>
              <a:buChar char="•"/>
            </a:pPr>
            <a:r>
              <a:rPr lang="en-NZ" dirty="0"/>
              <a:t>Supporting local economies, understanding purchase power and impact it has on local economy</a:t>
            </a:r>
          </a:p>
          <a:p>
            <a:pPr marL="285750" indent="-285750">
              <a:buFont typeface="Arial" panose="020B0604020202020204" pitchFamily="34" charset="0"/>
              <a:buChar char="•"/>
            </a:pPr>
            <a:r>
              <a:rPr lang="en-NZ" dirty="0"/>
              <a:t>Difficult conversations like change in wage / salary</a:t>
            </a:r>
          </a:p>
          <a:p>
            <a:pPr marL="285750" indent="-285750">
              <a:buFont typeface="Arial" panose="020B0604020202020204" pitchFamily="34" charset="0"/>
              <a:buChar char="•"/>
            </a:pPr>
            <a:r>
              <a:rPr lang="en-NZ" dirty="0"/>
              <a:t>Rural communities may not access the current products, smaller certificates may be more appropriate.</a:t>
            </a:r>
          </a:p>
        </p:txBody>
      </p:sp>
      <p:sp>
        <p:nvSpPr>
          <p:cNvPr id="4" name="TextBox 3">
            <a:extLst>
              <a:ext uri="{FF2B5EF4-FFF2-40B4-BE49-F238E27FC236}">
                <a16:creationId xmlns:a16="http://schemas.microsoft.com/office/drawing/2014/main" id="{6C342808-EE96-406F-990B-1E0C0D1BCA0A}"/>
              </a:ext>
            </a:extLst>
          </p:cNvPr>
          <p:cNvSpPr txBox="1"/>
          <p:nvPr/>
        </p:nvSpPr>
        <p:spPr>
          <a:xfrm>
            <a:off x="6995162" y="2529840"/>
            <a:ext cx="3992878" cy="1754326"/>
          </a:xfrm>
          <a:prstGeom prst="rect">
            <a:avLst/>
          </a:prstGeom>
          <a:noFill/>
        </p:spPr>
        <p:txBody>
          <a:bodyPr wrap="square" rtlCol="0">
            <a:spAutoFit/>
          </a:bodyPr>
          <a:lstStyle/>
          <a:p>
            <a:pPr marL="285750" indent="-285750">
              <a:buFont typeface="Arial" panose="020B0604020202020204" pitchFamily="34" charset="0"/>
              <a:buChar char="•"/>
            </a:pPr>
            <a:r>
              <a:rPr lang="en-NZ" dirty="0"/>
              <a:t>Collaborate and contribute to solve problems</a:t>
            </a:r>
          </a:p>
          <a:p>
            <a:pPr marL="285750" indent="-285750">
              <a:buFont typeface="Arial" panose="020B0604020202020204" pitchFamily="34" charset="0"/>
              <a:buChar char="•"/>
            </a:pPr>
            <a:r>
              <a:rPr lang="en-NZ" dirty="0"/>
              <a:t>Assessment control too high level and should be evaluate</a:t>
            </a:r>
          </a:p>
          <a:p>
            <a:pPr marL="285750" indent="-285750">
              <a:buFont typeface="Arial" panose="020B0604020202020204" pitchFamily="34" charset="0"/>
              <a:buChar char="•"/>
            </a:pPr>
            <a:r>
              <a:rPr lang="en-NZ" dirty="0"/>
              <a:t>Teams: working with internal stakeholders</a:t>
            </a:r>
          </a:p>
        </p:txBody>
      </p:sp>
    </p:spTree>
    <p:extLst>
      <p:ext uri="{BB962C8B-B14F-4D97-AF65-F5344CB8AC3E}">
        <p14:creationId xmlns:p14="http://schemas.microsoft.com/office/powerpoint/2010/main" val="224408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AB474F-D870-0066-50D2-4B667FA93806}"/>
              </a:ext>
            </a:extLst>
          </p:cNvPr>
          <p:cNvGraphicFramePr>
            <a:graphicFrameLocks noGrp="1"/>
          </p:cNvGraphicFramePr>
          <p:nvPr>
            <p:extLst>
              <p:ext uri="{D42A27DB-BD31-4B8C-83A1-F6EECF244321}">
                <p14:modId xmlns:p14="http://schemas.microsoft.com/office/powerpoint/2010/main" val="2233197587"/>
              </p:ext>
            </p:extLst>
          </p:nvPr>
        </p:nvGraphicFramePr>
        <p:xfrm>
          <a:off x="342900" y="-1240970"/>
          <a:ext cx="12126068" cy="10749629"/>
        </p:xfrm>
        <a:graphic>
          <a:graphicData uri="http://schemas.openxmlformats.org/drawingml/2006/table">
            <a:tbl>
              <a:tblPr firstRow="1" bandRow="1">
                <a:tableStyleId>{5C22544A-7EE6-4342-B048-85BDC9FD1C3A}</a:tableStyleId>
              </a:tblPr>
              <a:tblGrid>
                <a:gridCol w="3053065">
                  <a:extLst>
                    <a:ext uri="{9D8B030D-6E8A-4147-A177-3AD203B41FA5}">
                      <a16:colId xmlns:a16="http://schemas.microsoft.com/office/drawing/2014/main" val="288018569"/>
                    </a:ext>
                  </a:extLst>
                </a:gridCol>
                <a:gridCol w="3051301">
                  <a:extLst>
                    <a:ext uri="{9D8B030D-6E8A-4147-A177-3AD203B41FA5}">
                      <a16:colId xmlns:a16="http://schemas.microsoft.com/office/drawing/2014/main" val="1068306201"/>
                    </a:ext>
                  </a:extLst>
                </a:gridCol>
                <a:gridCol w="3051301">
                  <a:extLst>
                    <a:ext uri="{9D8B030D-6E8A-4147-A177-3AD203B41FA5}">
                      <a16:colId xmlns:a16="http://schemas.microsoft.com/office/drawing/2014/main" val="3554322948"/>
                    </a:ext>
                  </a:extLst>
                </a:gridCol>
                <a:gridCol w="2970401">
                  <a:extLst>
                    <a:ext uri="{9D8B030D-6E8A-4147-A177-3AD203B41FA5}">
                      <a16:colId xmlns:a16="http://schemas.microsoft.com/office/drawing/2014/main" val="1724892262"/>
                    </a:ext>
                  </a:extLst>
                </a:gridCol>
              </a:tblGrid>
              <a:tr h="1362566">
                <a:tc rowSpan="3">
                  <a:txBody>
                    <a:bodyPr/>
                    <a:lstStyle/>
                    <a:p>
                      <a:endParaRPr lang="en-NZ">
                        <a:solidFill>
                          <a:schemeClr val="tx1"/>
                        </a:solidFill>
                      </a:endParaRPr>
                    </a:p>
                  </a:txBody>
                  <a:tcPr>
                    <a:noFill/>
                  </a:tcPr>
                </a:tc>
                <a:tc rowSpan="3">
                  <a:txBody>
                    <a:bodyPr/>
                    <a:lstStyle/>
                    <a:p>
                      <a:endParaRPr lang="en-NZ"/>
                    </a:p>
                    <a:p>
                      <a:endParaRPr lang="en-NZ"/>
                    </a:p>
                    <a:p>
                      <a:endParaRPr lang="en-NZ"/>
                    </a:p>
                    <a:p>
                      <a:endParaRPr lang="en-NZ"/>
                    </a:p>
                    <a:p>
                      <a:endParaRPr lang="en-NZ"/>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4</a:t>
                      </a:r>
                    </a:p>
                  </a:txBody>
                  <a:tcPr>
                    <a:noFill/>
                  </a:tcPr>
                </a:tc>
                <a:tc rowSpan="2">
                  <a:txBody>
                    <a:bodyPr/>
                    <a:lstStyle/>
                    <a:p>
                      <a:endParaRPr lang="en-NZ"/>
                    </a:p>
                    <a:p>
                      <a:endParaRPr lang="en-NZ"/>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5</a:t>
                      </a:r>
                    </a:p>
                  </a:txBody>
                  <a:tcPr>
                    <a:noFill/>
                  </a:tcPr>
                </a:tc>
                <a:tc>
                  <a:txBody>
                    <a:bodyPr/>
                    <a:lstStyle/>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6</a:t>
                      </a:r>
                    </a:p>
                  </a:txBody>
                  <a:tcPr>
                    <a:noFill/>
                  </a:tcPr>
                </a:tc>
                <a:extLst>
                  <a:ext uri="{0D108BD9-81ED-4DB2-BD59-A6C34878D82A}">
                    <a16:rowId xmlns:a16="http://schemas.microsoft.com/office/drawing/2014/main" val="3731184344"/>
                  </a:ext>
                </a:extLst>
              </a:tr>
              <a:tr h="1296099">
                <a:tc vMerge="1">
                  <a:txBody>
                    <a:bodyPr/>
                    <a:lstStyle/>
                    <a:p>
                      <a:endParaRPr lang="en-NZ"/>
                    </a:p>
                  </a:txBody>
                  <a:tcPr/>
                </a:tc>
                <a:tc vMerge="1">
                  <a:txBody>
                    <a:bodyPr/>
                    <a:lstStyle/>
                    <a:p>
                      <a:endParaRPr lang="en-NZ"/>
                    </a:p>
                  </a:txBody>
                  <a:tcPr/>
                </a:tc>
                <a:tc vMerge="1">
                  <a:txBody>
                    <a:bodyPr/>
                    <a:lstStyle/>
                    <a:p>
                      <a:endParaRPr lang="en-NZ"/>
                    </a:p>
                  </a:txBody>
                  <a:tcPr/>
                </a:tc>
                <a:tc rowSpan="4">
                  <a:txBody>
                    <a:bodyPr/>
                    <a:lstStyle/>
                    <a:p>
                      <a:r>
                        <a:rPr kumimoji="0" lang="en-NZ" sz="1400" b="1" i="0" u="sng" strike="noStrike" kern="1200" cap="none" spc="0" normalizeH="0" baseline="0" noProof="0">
                          <a:ln>
                            <a:noFill/>
                          </a:ln>
                          <a:solidFill>
                            <a:srgbClr val="000000"/>
                          </a:solidFill>
                          <a:effectLst/>
                          <a:uLnTx/>
                          <a:uFillTx/>
                          <a:latin typeface="+mn-lt"/>
                          <a:ea typeface="+mn-ea"/>
                          <a:cs typeface="+mn-cs"/>
                        </a:rPr>
                        <a:t>Outcome</a:t>
                      </a:r>
                      <a:r>
                        <a:rPr lang="en-NZ" sz="1400">
                          <a:latin typeface="+mn-lt"/>
                        </a:rPr>
                        <a:t>: To equip people in New Zealand with business knowledge and skills for strategic business roles.</a:t>
                      </a:r>
                    </a:p>
                    <a:p>
                      <a:endParaRPr lang="en-NZ" sz="1400">
                        <a:latin typeface="+mn-lt"/>
                      </a:endParaRPr>
                    </a:p>
                    <a:p>
                      <a:r>
                        <a:rPr kumimoji="0" lang="en-NZ" sz="1400" b="1" i="0" u="sng" strike="noStrike" kern="1200" cap="none" spc="0" normalizeH="0" baseline="0" noProof="0">
                          <a:ln>
                            <a:noFill/>
                          </a:ln>
                          <a:solidFill>
                            <a:srgbClr val="000000"/>
                          </a:solidFill>
                          <a:effectLst/>
                          <a:uLnTx/>
                          <a:uFillTx/>
                          <a:latin typeface="+mn-lt"/>
                          <a:ea typeface="+mn-ea"/>
                          <a:cs typeface="+mn-cs"/>
                        </a:rPr>
                        <a:t>Aim</a:t>
                      </a:r>
                      <a:r>
                        <a:rPr lang="en-NZ" sz="1400">
                          <a:latin typeface="+mn-lt"/>
                        </a:rPr>
                        <a:t>: Will help achieve business goals ethically and inclusively, respecting the Treaty of Waitangi and working in multicultural environments. They can also pursue further professional credentials.</a:t>
                      </a:r>
                    </a:p>
                    <a:p>
                      <a:endParaRPr lang="en-NZ" sz="1400">
                        <a:latin typeface="+mn-lt"/>
                      </a:endParaRPr>
                    </a:p>
                    <a:p>
                      <a:pPr marL="0" marR="0" lvl="0" indent="0" algn="l" defTabSz="960120" rtl="0" eaLnBrk="1" fontAlgn="auto" latinLnBrk="0" hangingPunct="1">
                        <a:lnSpc>
                          <a:spcPct val="100000"/>
                        </a:lnSpc>
                        <a:spcBef>
                          <a:spcPts val="0"/>
                        </a:spcBef>
                        <a:spcAft>
                          <a:spcPts val="0"/>
                        </a:spcAft>
                        <a:buClrTx/>
                        <a:buSzTx/>
                        <a:buFontTx/>
                        <a:buNone/>
                        <a:tabLst/>
                        <a:defRPr/>
                      </a:pPr>
                      <a:r>
                        <a:rPr kumimoji="0" lang="en-NZ" sz="1400" b="1" i="0" u="sng" strike="noStrike" kern="1200" cap="none" spc="0" normalizeH="0" baseline="0" noProof="0">
                          <a:ln>
                            <a:noFill/>
                          </a:ln>
                          <a:solidFill>
                            <a:srgbClr val="000000"/>
                          </a:solidFill>
                          <a:effectLst/>
                          <a:uLnTx/>
                          <a:uFillTx/>
                          <a:latin typeface="+mn-lt"/>
                          <a:ea typeface="+mn-ea"/>
                          <a:cs typeface="+mn-cs"/>
                        </a:rPr>
                        <a:t>Able to</a:t>
                      </a:r>
                      <a:r>
                        <a:rPr kumimoji="0" lang="en-NZ" sz="1400" b="1" i="0" u="none" strike="noStrike" kern="1200" cap="none" spc="0" normalizeH="0" baseline="0" noProof="0">
                          <a:ln>
                            <a:noFill/>
                          </a:ln>
                          <a:solidFill>
                            <a:srgbClr val="000000"/>
                          </a:solidFill>
                          <a:effectLst/>
                          <a:uLnTx/>
                          <a:uFillTx/>
                          <a:latin typeface="+mn-lt"/>
                          <a:ea typeface="+mn-ea"/>
                          <a:cs typeface="+mn-cs"/>
                        </a:rPr>
                        <a:t>:</a:t>
                      </a:r>
                    </a:p>
                    <a:p>
                      <a:pPr marL="0" marR="0" lvl="0" indent="0" algn="l" defTabSz="96012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0000"/>
                          </a:solidFill>
                          <a:effectLst/>
                          <a:uLnTx/>
                          <a:uFillTx/>
                          <a:latin typeface="+mn-lt"/>
                          <a:ea typeface="+mn-ea"/>
                          <a:cs typeface="+mn-cs"/>
                        </a:rPr>
                        <a:t>Core:</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Apply business principles to develop strategic objectives and plans.</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Contribute to innovation and organizational change.</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Build and maintain strategic relationships.</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Use the Treaty of Waitangi principles in business activities.</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Follow professional and ethical practices to meet strategic goals.</a:t>
                      </a:r>
                    </a:p>
                    <a:p>
                      <a:endParaRPr kumimoji="0" lang="en-NZ" sz="1400" b="1" i="0" u="none" strike="noStrike" kern="1200" cap="none" spc="0" normalizeH="0" baseline="0" noProof="0">
                        <a:ln>
                          <a:noFill/>
                        </a:ln>
                        <a:solidFill>
                          <a:srgbClr val="000000"/>
                        </a:solidFill>
                        <a:effectLst/>
                        <a:uLnTx/>
                        <a:uFillTx/>
                        <a:latin typeface="+mn-lt"/>
                        <a:ea typeface="+mn-ea"/>
                        <a:cs typeface="+mn-cs"/>
                      </a:endParaRPr>
                    </a:p>
                    <a:p>
                      <a:r>
                        <a:rPr lang="en-NZ" sz="1400" b="1" i="0" u="none" strike="noStrike" kern="1200" cap="none" spc="0" normalizeH="0" baseline="0" noProof="0">
                          <a:ln>
                            <a:noFill/>
                          </a:ln>
                          <a:solidFill>
                            <a:srgbClr val="000000"/>
                          </a:solidFill>
                          <a:effectLst/>
                          <a:uLnTx/>
                          <a:uFillTx/>
                          <a:latin typeface="+mn-lt"/>
                          <a:ea typeface="+mn-ea"/>
                          <a:cs typeface="+mn-cs"/>
                        </a:rPr>
                        <a:t>Administration:</a:t>
                      </a:r>
                    </a:p>
                    <a:p>
                      <a:pPr marL="285750" indent="-285750">
                        <a:buFont typeface="Arial" panose="020B0604020202020204" pitchFamily="34" charset="0"/>
                        <a:buChar char="•"/>
                      </a:pPr>
                      <a:r>
                        <a:rPr lang="en-NZ" sz="1400">
                          <a:latin typeface="+mn-lt"/>
                        </a:rPr>
                        <a:t>Plan and manage internal admin systems, processes, and technologies to support strategic goals.</a:t>
                      </a:r>
                    </a:p>
                    <a:p>
                      <a:pPr marL="285750" indent="-285750">
                        <a:buFont typeface="Arial" panose="020B0604020202020204" pitchFamily="34" charset="0"/>
                        <a:buChar char="•"/>
                      </a:pPr>
                      <a:r>
                        <a:rPr lang="en-NZ" sz="1400">
                          <a:latin typeface="+mn-lt"/>
                        </a:rPr>
                        <a:t>Assess new technologies to improve business processes and advise senior management.</a:t>
                      </a:r>
                    </a:p>
                    <a:p>
                      <a:pPr marL="285750" indent="-285750">
                        <a:buFont typeface="Arial" panose="020B0604020202020204" pitchFamily="34" charset="0"/>
                        <a:buChar char="•"/>
                      </a:pPr>
                      <a:r>
                        <a:rPr lang="en-NZ" sz="1400">
                          <a:latin typeface="+mn-lt"/>
                        </a:rPr>
                        <a:t>Handle changes in admin and technology to support strategic goals</a:t>
                      </a:r>
                    </a:p>
                  </a:txBody>
                  <a:tcPr/>
                </a:tc>
                <a:extLst>
                  <a:ext uri="{0D108BD9-81ED-4DB2-BD59-A6C34878D82A}">
                    <a16:rowId xmlns:a16="http://schemas.microsoft.com/office/drawing/2014/main" val="3528799126"/>
                  </a:ext>
                </a:extLst>
              </a:tr>
              <a:tr h="1296099">
                <a:tc vMerge="1">
                  <a:txBody>
                    <a:bodyPr/>
                    <a:lstStyle/>
                    <a:p>
                      <a:endParaRPr lang="en-NZ"/>
                    </a:p>
                  </a:txBody>
                  <a:tcPr/>
                </a:tc>
                <a:tc vMerge="1">
                  <a:txBody>
                    <a:bodyPr/>
                    <a:lstStyle/>
                    <a:p>
                      <a:endParaRPr lang="en-NZ"/>
                    </a:p>
                  </a:txBody>
                  <a:tcPr/>
                </a:tc>
                <a:tc rowSpan="3">
                  <a:txBody>
                    <a:bodyPr/>
                    <a:lstStyle/>
                    <a:p>
                      <a:r>
                        <a:rPr lang="en-NZ" sz="1300" b="1" u="sng">
                          <a:latin typeface="+mn-lt"/>
                        </a:rPr>
                        <a:t>Outcome</a:t>
                      </a:r>
                      <a:r>
                        <a:rPr lang="en-NZ" sz="1300" b="0" u="none">
                          <a:latin typeface="+mn-lt"/>
                        </a:rPr>
                        <a:t>: Experienced roles in various types of entities.</a:t>
                      </a:r>
                      <a:endParaRPr lang="en-NZ" sz="1300" b="1" u="sng">
                        <a:latin typeface="+mn-lt"/>
                      </a:endParaRPr>
                    </a:p>
                    <a:p>
                      <a:endParaRPr lang="en-NZ" sz="1300" b="0" u="none">
                        <a:latin typeface="+mn-lt"/>
                      </a:endParaRPr>
                    </a:p>
                    <a:p>
                      <a:r>
                        <a:rPr lang="en-NZ" sz="1300" b="1" u="sng">
                          <a:latin typeface="+mn-lt"/>
                        </a:rPr>
                        <a:t>Aim</a:t>
                      </a:r>
                      <a:r>
                        <a:rPr lang="en-NZ" sz="1300">
                          <a:latin typeface="+mn-lt"/>
                        </a:rPr>
                        <a:t>: To help people in New Zealand gain business skills, enabling them to support businesses effectively while respecting cultural diversity and the Treaty of Waitangi. Graduates can also pursue further professional recognition.</a:t>
                      </a:r>
                    </a:p>
                    <a:p>
                      <a:endParaRPr lang="en-NZ" sz="1300">
                        <a:latin typeface="+mn-lt"/>
                      </a:endParaRPr>
                    </a:p>
                    <a:p>
                      <a:r>
                        <a:rPr lang="en-NZ" sz="1300" b="1" u="sng">
                          <a:latin typeface="+mn-lt"/>
                        </a:rPr>
                        <a:t>Able to</a:t>
                      </a:r>
                      <a:r>
                        <a:rPr lang="en-NZ" sz="1300" b="1">
                          <a:latin typeface="+mn-lt"/>
                        </a:rPr>
                        <a:t>:</a:t>
                      </a:r>
                    </a:p>
                    <a:p>
                      <a:r>
                        <a:rPr lang="en-NZ" sz="1300" b="1">
                          <a:latin typeface="+mn-lt"/>
                        </a:rPr>
                        <a:t>Core:</a:t>
                      </a:r>
                    </a:p>
                    <a:p>
                      <a:pPr marL="285750" indent="-285750">
                        <a:buFont typeface="Arial" panose="020B0604020202020204" pitchFamily="34" charset="0"/>
                        <a:buChar char="•"/>
                      </a:pPr>
                      <a:r>
                        <a:rPr lang="en-NZ" sz="1300" b="0">
                          <a:latin typeface="+mn-lt"/>
                        </a:rPr>
                        <a:t>Analyse business factors for decision-making.</a:t>
                      </a:r>
                    </a:p>
                    <a:p>
                      <a:pPr marL="285750" indent="-285750">
                        <a:buFont typeface="Arial" panose="020B0604020202020204" pitchFamily="34" charset="0"/>
                        <a:buChar char="•"/>
                      </a:pPr>
                      <a:r>
                        <a:rPr lang="en-NZ" sz="1300" b="0">
                          <a:latin typeface="+mn-lt"/>
                        </a:rPr>
                        <a:t>Use business knowledge for innovation and change.</a:t>
                      </a:r>
                    </a:p>
                    <a:p>
                      <a:pPr marL="285750" indent="-285750">
                        <a:buFont typeface="Arial" panose="020B0604020202020204" pitchFamily="34" charset="0"/>
                        <a:buChar char="•"/>
                      </a:pPr>
                      <a:r>
                        <a:rPr lang="en-NZ" sz="1300" b="0">
                          <a:latin typeface="+mn-lt"/>
                        </a:rPr>
                        <a:t>Build relationships with stakeholders.</a:t>
                      </a:r>
                    </a:p>
                    <a:p>
                      <a:pPr marL="285750" indent="-285750">
                        <a:buFont typeface="Arial" panose="020B0604020202020204" pitchFamily="34" charset="0"/>
                        <a:buChar char="•"/>
                      </a:pPr>
                      <a:r>
                        <a:rPr lang="en-NZ" sz="1300" b="0">
                          <a:latin typeface="+mn-lt"/>
                        </a:rPr>
                        <a:t>Apply Treaty of Waitangi principles in business.</a:t>
                      </a:r>
                    </a:p>
                    <a:p>
                      <a:pPr marL="285750" indent="-285750">
                        <a:buFont typeface="Arial" panose="020B0604020202020204" pitchFamily="34" charset="0"/>
                        <a:buChar char="•"/>
                      </a:pPr>
                      <a:r>
                        <a:rPr lang="en-NZ" sz="1300" b="0">
                          <a:latin typeface="+mn-lt"/>
                        </a:rPr>
                        <a:t>Follow professional and ethical practices.</a:t>
                      </a:r>
                    </a:p>
                    <a:p>
                      <a:pPr marL="0" indent="0">
                        <a:buFont typeface="Arial" panose="020B0604020202020204" pitchFamily="34" charset="0"/>
                        <a:buNone/>
                      </a:pPr>
                      <a:endParaRPr lang="en-NZ" sz="1300" b="0">
                        <a:latin typeface="+mn-lt"/>
                      </a:endParaRPr>
                    </a:p>
                    <a:p>
                      <a:r>
                        <a:rPr lang="en-NZ" sz="1300" b="1">
                          <a:latin typeface="+mn-lt"/>
                        </a:rPr>
                        <a:t>Administration:</a:t>
                      </a:r>
                    </a:p>
                    <a:p>
                      <a:pPr marL="285750" indent="-285750" algn="l" defTabSz="960120" rtl="0" eaLnBrk="1" latinLnBrk="0" hangingPunct="1">
                        <a:buFont typeface="Arial" panose="020B0604020202020204" pitchFamily="34" charset="0"/>
                        <a:buChar char="•"/>
                      </a:pPr>
                      <a:r>
                        <a:rPr lang="en-NZ" sz="1300" b="0" kern="1200">
                          <a:solidFill>
                            <a:schemeClr val="dk1"/>
                          </a:solidFill>
                          <a:latin typeface="+mn-lt"/>
                          <a:ea typeface="+mn-ea"/>
                          <a:cs typeface="+mn-cs"/>
                        </a:rPr>
                        <a:t>Oversee business admin tasks and projects to help meet the organization’s goals.</a:t>
                      </a:r>
                    </a:p>
                    <a:p>
                      <a:pPr marL="285750" indent="-285750" algn="l" defTabSz="960120" rtl="0" eaLnBrk="1" latinLnBrk="0" hangingPunct="1">
                        <a:buFont typeface="Arial" panose="020B0604020202020204" pitchFamily="34" charset="0"/>
                        <a:buChar char="•"/>
                      </a:pPr>
                      <a:r>
                        <a:rPr lang="en-NZ" sz="1300" b="0" kern="1200">
                          <a:solidFill>
                            <a:schemeClr val="dk1"/>
                          </a:solidFill>
                          <a:latin typeface="+mn-lt"/>
                          <a:ea typeface="+mn-ea"/>
                          <a:cs typeface="+mn-cs"/>
                        </a:rPr>
                        <a:t>Use and support various business technologies to improve performance.</a:t>
                      </a:r>
                    </a:p>
                    <a:p>
                      <a:pPr marL="285750" indent="-285750" algn="l" defTabSz="960120" rtl="0" eaLnBrk="1" latinLnBrk="0" hangingPunct="1">
                        <a:buFont typeface="Arial" panose="020B0604020202020204" pitchFamily="34" charset="0"/>
                        <a:buChar char="•"/>
                      </a:pPr>
                      <a:r>
                        <a:rPr lang="en-NZ" sz="1300" b="0" kern="1200">
                          <a:solidFill>
                            <a:schemeClr val="dk1"/>
                          </a:solidFill>
                          <a:latin typeface="+mn-lt"/>
                          <a:ea typeface="+mn-ea"/>
                          <a:cs typeface="+mn-cs"/>
                        </a:rPr>
                        <a:t>Manage and review admin systems and suggest improvements.</a:t>
                      </a:r>
                    </a:p>
                  </a:txBody>
                  <a:tcPr>
                    <a:solidFill>
                      <a:schemeClr val="accent1">
                        <a:lumMod val="20000"/>
                        <a:lumOff val="80000"/>
                      </a:schemeClr>
                    </a:solidFill>
                  </a:tcPr>
                </a:tc>
                <a:tc vMerge="1">
                  <a:txBody>
                    <a:bodyPr/>
                    <a:lstStyle/>
                    <a:p>
                      <a:endParaRPr lang="en-NZ"/>
                    </a:p>
                  </a:txBody>
                  <a:tcPr/>
                </a:tc>
                <a:extLst>
                  <a:ext uri="{0D108BD9-81ED-4DB2-BD59-A6C34878D82A}">
                    <a16:rowId xmlns:a16="http://schemas.microsoft.com/office/drawing/2014/main" val="298496815"/>
                  </a:ext>
                </a:extLst>
              </a:tr>
              <a:tr h="1196399">
                <a:tc>
                  <a:txBody>
                    <a:bodyPr/>
                    <a:lstStyle/>
                    <a:p>
                      <a:pPr marL="0" indent="0">
                        <a:buFont typeface="Arial" panose="020B0604020202020204" pitchFamily="34" charset="0"/>
                        <a:buNone/>
                      </a:pPr>
                      <a:endParaRPr lang="en-NZ" sz="1500"/>
                    </a:p>
                    <a:p>
                      <a:pPr marL="0" indent="0">
                        <a:buFont typeface="Arial" panose="020B0604020202020204" pitchFamily="34" charset="0"/>
                        <a:buNone/>
                      </a:pPr>
                      <a:endParaRPr lang="en-NZ" sz="1500"/>
                    </a:p>
                    <a:p>
                      <a:pPr marL="0" indent="0">
                        <a:buFont typeface="Arial" panose="020B0604020202020204" pitchFamily="34" charset="0"/>
                        <a:buNone/>
                      </a:pPr>
                      <a:endParaRPr lang="en-NZ" sz="1500"/>
                    </a:p>
                    <a:p>
                      <a:pPr marL="0" indent="0">
                        <a:buFont typeface="Arial" panose="020B0604020202020204" pitchFamily="34" charset="0"/>
                        <a:buNone/>
                      </a:pPr>
                      <a:endParaRPr lang="en-NZ" sz="1500"/>
                    </a:p>
                    <a:p>
                      <a:pPr marL="0" indent="0">
                        <a:buFont typeface="Arial" panose="020B0604020202020204" pitchFamily="34" charset="0"/>
                        <a:buNone/>
                      </a:pPr>
                      <a:endParaRPr lang="en-NZ" sz="1500"/>
                    </a:p>
                    <a:p>
                      <a:pPr marL="0" indent="0">
                        <a:buFont typeface="Arial" panose="020B0604020202020204" pitchFamily="34" charset="0"/>
                        <a:buNone/>
                      </a:pPr>
                      <a:r>
                        <a:rPr lang="en-NZ" sz="1800" b="1" kern="1200">
                          <a:solidFill>
                            <a:schemeClr val="tx1"/>
                          </a:solidFill>
                          <a:latin typeface="+mn-lt"/>
                          <a:ea typeface="+mn-ea"/>
                          <a:cs typeface="+mn-cs"/>
                        </a:rPr>
                        <a:t>Level</a:t>
                      </a:r>
                      <a:r>
                        <a:rPr lang="en-NZ" sz="1800" b="1"/>
                        <a:t> 3</a:t>
                      </a:r>
                    </a:p>
                  </a:txBody>
                  <a:tcPr>
                    <a:noFill/>
                  </a:tcPr>
                </a:tc>
                <a:tc rowSpan="2">
                  <a:txBody>
                    <a:bodyPr/>
                    <a:lstStyle/>
                    <a:p>
                      <a:pPr>
                        <a:lnSpc>
                          <a:spcPct val="107000"/>
                        </a:lnSpc>
                        <a:spcAft>
                          <a:spcPts val="800"/>
                        </a:spcAft>
                      </a:pPr>
                      <a:r>
                        <a:rPr lang="en-NZ" sz="1100" b="1" i="0" u="sng" strike="noStrike" noProof="0">
                          <a:solidFill>
                            <a:srgbClr val="000000"/>
                          </a:solidFill>
                          <a:latin typeface="+mn-lt"/>
                        </a:rPr>
                        <a:t>Outcome</a:t>
                      </a:r>
                      <a:r>
                        <a:rPr lang="en-NZ" sz="1100" b="1" i="0" u="none" strike="noStrike" noProof="0">
                          <a:solidFill>
                            <a:srgbClr val="000000"/>
                          </a:solidFill>
                          <a:latin typeface="+mn-lt"/>
                        </a:rPr>
                        <a:t>: </a:t>
                      </a:r>
                      <a:r>
                        <a:rPr lang="en-NZ" sz="1100" b="0" i="0" u="none" strike="noStrike" noProof="0">
                          <a:solidFill>
                            <a:srgbClr val="000000"/>
                          </a:solidFill>
                          <a:latin typeface="+mn-lt"/>
                        </a:rPr>
                        <a:t>Experienced administers</a:t>
                      </a:r>
                      <a:endParaRPr lang="en-NZ" sz="1100" b="0" i="0" u="sng" strike="noStrike" noProof="0">
                        <a:solidFill>
                          <a:srgbClr val="000000"/>
                        </a:solidFill>
                        <a:latin typeface="+mn-lt"/>
                      </a:endParaRPr>
                    </a:p>
                    <a:p>
                      <a:pPr marL="0" lvl="0" algn="l" defTabSz="960120" rtl="0" eaLnBrk="1" latinLnBrk="0" hangingPunct="1">
                        <a:buNone/>
                      </a:pPr>
                      <a:r>
                        <a:rPr lang="en-NZ" sz="1100" b="1" i="0" u="sng" strike="noStrike" noProof="0">
                          <a:solidFill>
                            <a:srgbClr val="000000"/>
                          </a:solidFill>
                          <a:latin typeface="+mn-lt"/>
                        </a:rPr>
                        <a:t>Aim</a:t>
                      </a:r>
                      <a:r>
                        <a:rPr lang="en-NZ" sz="1100" b="0" i="0" u="none" strike="noStrike" noProof="0">
                          <a:solidFill>
                            <a:srgbClr val="000000"/>
                          </a:solidFill>
                          <a:latin typeface="+mn-lt"/>
                        </a:rPr>
                        <a:t>: </a:t>
                      </a:r>
                      <a:r>
                        <a:rPr lang="en-NZ" sz="1300" b="0" i="0" u="none" strike="noStrike" kern="1200" noProof="0">
                          <a:solidFill>
                            <a:srgbClr val="000000"/>
                          </a:solidFill>
                          <a:latin typeface="+mn-lt"/>
                          <a:ea typeface="+mn-ea"/>
                          <a:cs typeface="+mn-cs"/>
                        </a:rPr>
                        <a:t>use business technology and handle different administrative tasks, following the principles of the Treaty of Waitangi and working in a multicultural setting.</a:t>
                      </a:r>
                      <a:endParaRPr lang="en-US" sz="1300" b="0" i="0" u="none" strike="noStrike" kern="1200" noProof="0">
                        <a:solidFill>
                          <a:srgbClr val="000000"/>
                        </a:solidFill>
                        <a:latin typeface="+mn-lt"/>
                        <a:ea typeface="+mn-ea"/>
                        <a:cs typeface="+mn-cs"/>
                      </a:endParaRPr>
                    </a:p>
                    <a:p>
                      <a:pPr lvl="0">
                        <a:buNone/>
                      </a:pPr>
                      <a:endParaRPr lang="en-NZ" sz="1100" b="0" i="0" u="none" strike="noStrike" noProof="0">
                        <a:solidFill>
                          <a:srgbClr val="000000"/>
                        </a:solidFill>
                        <a:latin typeface="+mn-lt"/>
                      </a:endParaRPr>
                    </a:p>
                    <a:p>
                      <a:pPr lvl="0">
                        <a:buNone/>
                      </a:pPr>
                      <a:r>
                        <a:rPr lang="en-NZ" sz="1100" b="1" i="0" u="sng" strike="noStrike" noProof="0">
                          <a:solidFill>
                            <a:srgbClr val="000000"/>
                          </a:solidFill>
                          <a:latin typeface="+mn-lt"/>
                        </a:rPr>
                        <a:t>Able to:</a:t>
                      </a:r>
                    </a:p>
                    <a:p>
                      <a:pPr marL="285750" lvl="0" indent="-285750" algn="l" defTabSz="960120" rtl="0" eaLnBrk="1" latinLnBrk="0" hangingPunct="1">
                        <a:lnSpc>
                          <a:spcPct val="100000"/>
                        </a:lnSpc>
                        <a:spcAft>
                          <a:spcPts val="0"/>
                        </a:spcAft>
                        <a:buFont typeface="Arial"/>
                        <a:buChar char="•"/>
                      </a:pPr>
                      <a:r>
                        <a:rPr lang="en-NZ" sz="1300" b="0" i="0" u="none" strike="noStrike" kern="1200" baseline="0">
                          <a:solidFill>
                            <a:srgbClr val="000000"/>
                          </a:solidFill>
                          <a:latin typeface="+mn-lt"/>
                          <a:ea typeface="+mn-ea"/>
                          <a:cs typeface="+mn-cs"/>
                        </a:rPr>
                        <a:t>Use tools and methods to help manage parts of business projects.</a:t>
                      </a:r>
                    </a:p>
                    <a:p>
                      <a:pPr marL="285750" lvl="0" indent="-285750" algn="l" defTabSz="960120" rtl="0" eaLnBrk="1" latinLnBrk="0" hangingPunct="1">
                        <a:lnSpc>
                          <a:spcPct val="100000"/>
                        </a:lnSpc>
                        <a:spcAft>
                          <a:spcPts val="0"/>
                        </a:spcAft>
                        <a:buFont typeface="Arial"/>
                        <a:buChar char="•"/>
                      </a:pPr>
                      <a:r>
                        <a:rPr lang="en-NZ" sz="1300" b="0" i="0" u="none" strike="noStrike" kern="1200" baseline="0">
                          <a:solidFill>
                            <a:srgbClr val="000000"/>
                          </a:solidFill>
                          <a:latin typeface="+mn-lt"/>
                          <a:ea typeface="+mn-ea"/>
                          <a:cs typeface="+mn-cs"/>
                        </a:rPr>
                        <a:t>Use mentoring and coaching skills to help the team reach its goals.</a:t>
                      </a:r>
                    </a:p>
                    <a:p>
                      <a:pPr marL="285750" lvl="0" indent="-285750" algn="l" defTabSz="960120" rtl="0" eaLnBrk="1" latinLnBrk="0" hangingPunct="1">
                        <a:lnSpc>
                          <a:spcPct val="100000"/>
                        </a:lnSpc>
                        <a:spcAft>
                          <a:spcPts val="0"/>
                        </a:spcAft>
                        <a:buFont typeface="Arial"/>
                        <a:buChar char="•"/>
                      </a:pPr>
                      <a:r>
                        <a:rPr lang="en-NZ" sz="1300" b="0" i="0" u="none" strike="noStrike" kern="1200" baseline="0">
                          <a:solidFill>
                            <a:srgbClr val="000000"/>
                          </a:solidFill>
                          <a:latin typeface="+mn-lt"/>
                          <a:ea typeface="+mn-ea"/>
                          <a:cs typeface="+mn-cs"/>
                        </a:rPr>
                        <a:t>Use software and technology to do administrative tasks for the organization.</a:t>
                      </a:r>
                    </a:p>
                    <a:p>
                      <a:pPr marL="285750" lvl="0" indent="-285750" algn="l" defTabSz="960120" rtl="0" eaLnBrk="1" latinLnBrk="0" hangingPunct="1">
                        <a:lnSpc>
                          <a:spcPct val="100000"/>
                        </a:lnSpc>
                        <a:spcAft>
                          <a:spcPts val="0"/>
                        </a:spcAft>
                        <a:buFont typeface="Arial"/>
                        <a:buChar char="•"/>
                      </a:pPr>
                      <a:r>
                        <a:rPr lang="en-NZ" sz="1300" b="0" i="0" u="none" strike="noStrike" kern="1200" baseline="0">
                          <a:solidFill>
                            <a:srgbClr val="000000"/>
                          </a:solidFill>
                          <a:latin typeface="+mn-lt"/>
                          <a:ea typeface="+mn-ea"/>
                          <a:cs typeface="+mn-cs"/>
                        </a:rPr>
                        <a:t>Handle and present detailed data to meet the needs of stakeholders.</a:t>
                      </a:r>
                    </a:p>
                    <a:p>
                      <a:pPr marL="285750" lvl="0" indent="-285750" algn="l" defTabSz="960120" rtl="0" eaLnBrk="1" latinLnBrk="0" hangingPunct="1">
                        <a:lnSpc>
                          <a:spcPct val="100000"/>
                        </a:lnSpc>
                        <a:spcAft>
                          <a:spcPts val="0"/>
                        </a:spcAft>
                        <a:buFont typeface="Arial"/>
                        <a:buChar char="•"/>
                      </a:pPr>
                      <a:r>
                        <a:rPr lang="en-NZ" sz="1300" b="0" i="0" u="none" strike="noStrike" kern="1200" baseline="0">
                          <a:solidFill>
                            <a:srgbClr val="000000"/>
                          </a:solidFill>
                          <a:latin typeface="+mn-lt"/>
                          <a:ea typeface="+mn-ea"/>
                          <a:cs typeface="+mn-cs"/>
                        </a:rPr>
                        <a:t>Keep administrative systems running smoothly and suggest improvements.</a:t>
                      </a:r>
                    </a:p>
                    <a:p>
                      <a:pPr marL="285750" lvl="0" indent="-285750" algn="l" defTabSz="960120" rtl="0" eaLnBrk="1" latinLnBrk="0" hangingPunct="1">
                        <a:lnSpc>
                          <a:spcPct val="100000"/>
                        </a:lnSpc>
                        <a:spcAft>
                          <a:spcPts val="0"/>
                        </a:spcAft>
                        <a:buFont typeface="Arial"/>
                        <a:buChar char="•"/>
                      </a:pPr>
                      <a:r>
                        <a:rPr lang="en-NZ" sz="1300" b="0" i="0" u="none" strike="noStrike" kern="1200" baseline="0">
                          <a:solidFill>
                            <a:srgbClr val="000000"/>
                          </a:solidFill>
                          <a:latin typeface="+mn-lt"/>
                          <a:ea typeface="+mn-ea"/>
                          <a:cs typeface="+mn-cs"/>
                        </a:rPr>
                        <a:t>Act professionally, ethically, and inclusively to support the organization</a:t>
                      </a:r>
                      <a:endParaRPr lang="en-US" sz="1300" b="0" i="0" u="none" strike="noStrike" kern="1200" baseline="0">
                        <a:solidFill>
                          <a:srgbClr val="000000"/>
                        </a:solidFill>
                        <a:latin typeface="+mn-lt"/>
                        <a:ea typeface="+mn-ea"/>
                        <a:cs typeface="+mn-cs"/>
                      </a:endParaRPr>
                    </a:p>
                  </a:txBody>
                  <a:tcPr marL="68580" marR="68580" marT="0" marB="0"/>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2976642293"/>
                  </a:ext>
                </a:extLst>
              </a:tr>
              <a:tr h="3964781">
                <a:tc>
                  <a:txBody>
                    <a:bodyPr/>
                    <a:lstStyle/>
                    <a:p>
                      <a:pPr lvl="0">
                        <a:buNone/>
                      </a:pPr>
                      <a:r>
                        <a:rPr lang="en-NZ" sz="1300" b="1" i="0" u="sng" strike="noStrike" noProof="0">
                          <a:solidFill>
                            <a:srgbClr val="000000"/>
                          </a:solidFill>
                          <a:latin typeface="Arial"/>
                        </a:rPr>
                        <a:t>Outcome</a:t>
                      </a:r>
                      <a:r>
                        <a:rPr lang="en-NZ" sz="1300" b="0" i="0" u="none" strike="noStrike" noProof="0">
                          <a:solidFill>
                            <a:srgbClr val="000000"/>
                          </a:solidFill>
                          <a:latin typeface="Arial"/>
                        </a:rPr>
                        <a:t>: office administration jobs</a:t>
                      </a:r>
                      <a:endParaRPr lang="en-US" sz="1300" b="0" i="0" u="none" strike="noStrike" noProof="0">
                        <a:solidFill>
                          <a:srgbClr val="000000"/>
                        </a:solidFill>
                        <a:latin typeface="Arial"/>
                      </a:endParaRPr>
                    </a:p>
                    <a:p>
                      <a:pPr lvl="0">
                        <a:buNone/>
                      </a:pPr>
                      <a:endParaRPr lang="en-NZ" sz="1300" b="0" i="0" u="none" strike="noStrike" noProof="0">
                        <a:solidFill>
                          <a:srgbClr val="000000"/>
                        </a:solidFill>
                        <a:latin typeface="Arial"/>
                      </a:endParaRPr>
                    </a:p>
                    <a:p>
                      <a:pPr lvl="0">
                        <a:buNone/>
                      </a:pPr>
                      <a:r>
                        <a:rPr lang="en-NZ" sz="1300" b="1" i="0" u="sng" strike="noStrike" noProof="0">
                          <a:solidFill>
                            <a:srgbClr val="000000"/>
                          </a:solidFill>
                          <a:latin typeface="Arial"/>
                        </a:rPr>
                        <a:t>Aim</a:t>
                      </a:r>
                      <a:r>
                        <a:rPr lang="en-NZ" sz="1300" b="0" i="0" u="none" strike="noStrike" noProof="0">
                          <a:solidFill>
                            <a:srgbClr val="000000"/>
                          </a:solidFill>
                          <a:latin typeface="Arial"/>
                        </a:rPr>
                        <a:t>: use business technology and handle different administrative tasks, following the principles of the Treaty of Waitangi and working in a multicultural setting.</a:t>
                      </a:r>
                      <a:endParaRPr lang="en-US" sz="1300" b="0" i="0" u="none" strike="noStrike" noProof="0">
                        <a:solidFill>
                          <a:srgbClr val="000000"/>
                        </a:solidFill>
                        <a:latin typeface="Arial"/>
                      </a:endParaRPr>
                    </a:p>
                    <a:p>
                      <a:pPr lvl="0">
                        <a:buNone/>
                      </a:pPr>
                      <a:endParaRPr lang="en-NZ" sz="1300" b="0" i="0" u="none" strike="noStrike" noProof="0">
                        <a:solidFill>
                          <a:srgbClr val="000000"/>
                        </a:solidFill>
                        <a:latin typeface="Arial"/>
                      </a:endParaRPr>
                    </a:p>
                    <a:p>
                      <a:pPr lvl="0">
                        <a:buNone/>
                      </a:pPr>
                      <a:r>
                        <a:rPr lang="en-NZ" sz="1300" b="1" i="0" u="sng" strike="noStrike" noProof="0">
                          <a:solidFill>
                            <a:srgbClr val="000000"/>
                          </a:solidFill>
                          <a:latin typeface="Arial"/>
                        </a:rPr>
                        <a:t>Able to:</a:t>
                      </a:r>
                    </a:p>
                    <a:p>
                      <a:pPr marL="285750" lvl="0" indent="-285750" algn="l">
                        <a:lnSpc>
                          <a:spcPct val="100000"/>
                        </a:lnSpc>
                        <a:buFont typeface="Arial"/>
                        <a:buChar char="•"/>
                      </a:pPr>
                      <a:r>
                        <a:rPr lang="en-NZ" sz="1300" b="0" i="0" u="none" strike="noStrike" baseline="0" noProof="0">
                          <a:solidFill>
                            <a:srgbClr val="000000"/>
                          </a:solidFill>
                          <a:latin typeface="Arial"/>
                        </a:rPr>
                        <a:t>Offer business support to help with daily tasks.</a:t>
                      </a:r>
                      <a:endParaRPr lang="en-NZ" sz="1300"/>
                    </a:p>
                    <a:p>
                      <a:pPr marL="285750" lvl="0" indent="-285750" algn="l">
                        <a:lnSpc>
                          <a:spcPct val="100000"/>
                        </a:lnSpc>
                        <a:buFont typeface="Arial"/>
                        <a:buChar char="•"/>
                      </a:pPr>
                      <a:r>
                        <a:rPr lang="en-NZ" sz="1300" b="0" i="0" u="none" strike="noStrike" baseline="0" noProof="0">
                          <a:solidFill>
                            <a:srgbClr val="000000"/>
                          </a:solidFill>
                          <a:latin typeface="Arial"/>
                        </a:rPr>
                        <a:t>Handle data and information for business needs.</a:t>
                      </a:r>
                      <a:endParaRPr lang="en-NZ" sz="1300"/>
                    </a:p>
                    <a:p>
                      <a:pPr marL="285750" lvl="0" indent="-285750" algn="l">
                        <a:lnSpc>
                          <a:spcPct val="100000"/>
                        </a:lnSpc>
                        <a:buFont typeface="Arial"/>
                        <a:buChar char="•"/>
                      </a:pPr>
                      <a:r>
                        <a:rPr lang="en-NZ" sz="1300" b="0" i="0" u="none" strike="noStrike" baseline="0" noProof="0">
                          <a:solidFill>
                            <a:srgbClr val="000000"/>
                          </a:solidFill>
                          <a:latin typeface="Arial"/>
                        </a:rPr>
                        <a:t>Use effective methods to interact with customers and stakeholders.</a:t>
                      </a:r>
                      <a:endParaRPr lang="en-NZ" sz="1300"/>
                    </a:p>
                    <a:p>
                      <a:pPr marL="285750" lvl="0" indent="-285750" algn="l">
                        <a:lnSpc>
                          <a:spcPct val="100000"/>
                        </a:lnSpc>
                        <a:buFont typeface="Arial"/>
                        <a:buChar char="•"/>
                      </a:pPr>
                      <a:r>
                        <a:rPr lang="en-NZ" sz="1300" b="0" i="0" u="none" strike="noStrike" baseline="0" noProof="0">
                          <a:solidFill>
                            <a:srgbClr val="000000"/>
                          </a:solidFill>
                          <a:latin typeface="Arial"/>
                        </a:rPr>
                        <a:t>Act professionally and responsibly, supporting the organization’s values and goals.</a:t>
                      </a:r>
                      <a:endParaRPr lang="en-NZ" sz="1300"/>
                    </a:p>
                  </a:txBody>
                  <a:tcPr>
                    <a:solidFill>
                      <a:schemeClr val="accent1">
                        <a:lumMod val="20000"/>
                        <a:lumOff val="80000"/>
                      </a:schemeClr>
                    </a:solidFill>
                  </a:tcPr>
                </a:tc>
                <a:tc vMerge="1">
                  <a:txBody>
                    <a:bodyPr/>
                    <a:lstStyle/>
                    <a:p>
                      <a:pPr>
                        <a:lnSpc>
                          <a:spcPct val="107000"/>
                        </a:lnSpc>
                        <a:spcAft>
                          <a:spcPts val="800"/>
                        </a:spcAft>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vMerge="1">
                  <a:txBody>
                    <a:bodyPr/>
                    <a:lstStyle/>
                    <a:p>
                      <a:endParaRPr lang="en-NZ"/>
                    </a:p>
                  </a:txBody>
                  <a:tcPr/>
                </a:tc>
                <a:tc vMerge="1">
                  <a:txBody>
                    <a:bodyPr/>
                    <a:lstStyle/>
                    <a:p>
                      <a:endParaRPr lang="en-NZ"/>
                    </a:p>
                  </a:txBody>
                  <a:tcPr/>
                </a:tc>
                <a:extLst>
                  <a:ext uri="{0D108BD9-81ED-4DB2-BD59-A6C34878D82A}">
                    <a16:rowId xmlns:a16="http://schemas.microsoft.com/office/drawing/2014/main" val="4037564731"/>
                  </a:ext>
                </a:extLst>
              </a:tr>
            </a:tbl>
          </a:graphicData>
        </a:graphic>
      </p:graphicFrame>
      <p:sp>
        <p:nvSpPr>
          <p:cNvPr id="6" name="TextBox 5">
            <a:extLst>
              <a:ext uri="{FF2B5EF4-FFF2-40B4-BE49-F238E27FC236}">
                <a16:creationId xmlns:a16="http://schemas.microsoft.com/office/drawing/2014/main" id="{A8594823-7E4F-9E2D-94B6-E55DEF730D28}"/>
              </a:ext>
            </a:extLst>
          </p:cNvPr>
          <p:cNvSpPr txBox="1"/>
          <p:nvPr/>
        </p:nvSpPr>
        <p:spPr>
          <a:xfrm>
            <a:off x="276245" y="421072"/>
            <a:ext cx="6124556" cy="1420902"/>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SUMMARY</a:t>
            </a:r>
          </a:p>
          <a:p>
            <a:r>
              <a:rPr lang="en-US" sz="2400">
                <a:latin typeface="Arial Black"/>
                <a:cs typeface="Arial Black" panose="020B0604020202020204" pitchFamily="34" charset="0"/>
              </a:rPr>
              <a:t>ADMINISTRATION &amp; TECH</a:t>
            </a:r>
          </a:p>
          <a:p>
            <a:endParaRPr lang="en-US" sz="1400">
              <a:latin typeface="Arial" panose="020B0604020202020204" pitchFamily="34" charset="0"/>
              <a:cs typeface="Arial" panose="020B0604020202020204" pitchFamily="34" charset="0"/>
            </a:endParaRPr>
          </a:p>
          <a:p>
            <a:r>
              <a:rPr lang="en-US" sz="1200">
                <a:latin typeface="Arial"/>
                <a:cs typeface="Arial"/>
              </a:rPr>
              <a:t>High-level summary of the vocational qualifications. Transferable into a variety of entities e.g. corporate, community/voluntary, Limited liability company, etc.</a:t>
            </a:r>
          </a:p>
        </p:txBody>
      </p:sp>
    </p:spTree>
    <p:extLst>
      <p:ext uri="{BB962C8B-B14F-4D97-AF65-F5344CB8AC3E}">
        <p14:creationId xmlns:p14="http://schemas.microsoft.com/office/powerpoint/2010/main" val="144049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6104E-10BC-57F6-A010-D214E1F9335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AA0166-0B78-921F-BC28-788B5AB2A99A}"/>
              </a:ext>
            </a:extLst>
          </p:cNvPr>
          <p:cNvSpPr txBox="1"/>
          <p:nvPr/>
        </p:nvSpPr>
        <p:spPr>
          <a:xfrm>
            <a:off x="336591" y="552817"/>
            <a:ext cx="7942436" cy="1051570"/>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EXERCISE 1 – RELEVANCE</a:t>
            </a:r>
          </a:p>
          <a:p>
            <a:r>
              <a:rPr lang="en-US" sz="2400">
                <a:latin typeface="Arial Black"/>
                <a:cs typeface="Arial Black" panose="020B0604020202020204" pitchFamily="34" charset="0"/>
              </a:rPr>
              <a:t>Imagine building the future workforce</a:t>
            </a:r>
          </a:p>
          <a:p>
            <a:r>
              <a:rPr lang="en-US" sz="1400">
                <a:latin typeface="Arial"/>
                <a:cs typeface="Arial"/>
              </a:rPr>
              <a:t>Based on the summary, have we gotten this right? Or are we still missing things?</a:t>
            </a:r>
            <a:endParaRPr lang="en-US"/>
          </a:p>
        </p:txBody>
      </p:sp>
      <p:sp>
        <p:nvSpPr>
          <p:cNvPr id="8" name="TextBox 7">
            <a:extLst>
              <a:ext uri="{FF2B5EF4-FFF2-40B4-BE49-F238E27FC236}">
                <a16:creationId xmlns:a16="http://schemas.microsoft.com/office/drawing/2014/main" id="{A797E5F9-9C3F-93E1-AB6D-6A214475A82E}"/>
              </a:ext>
            </a:extLst>
          </p:cNvPr>
          <p:cNvSpPr txBox="1"/>
          <p:nvPr/>
        </p:nvSpPr>
        <p:spPr>
          <a:xfrm rot="16200000">
            <a:off x="-2402144" y="4808750"/>
            <a:ext cx="6400800" cy="1200329"/>
          </a:xfrm>
          <a:prstGeom prst="rect">
            <a:avLst/>
          </a:prstGeom>
          <a:noFill/>
        </p:spPr>
        <p:txBody>
          <a:bodyPr wrap="square" lIns="91440" tIns="45720" rIns="91440" bIns="45720" anchor="t">
            <a:spAutoFit/>
          </a:bodyPr>
          <a:lstStyle/>
          <a:p>
            <a:pPr algn="ctr"/>
            <a:r>
              <a:rPr lang="en-US" sz="3600" spc="600">
                <a:latin typeface="Arial Black"/>
              </a:rPr>
              <a:t>RELEVANT</a:t>
            </a:r>
            <a:endParaRPr lang="en-US"/>
          </a:p>
          <a:p>
            <a:pPr algn="ctr"/>
            <a:r>
              <a:rPr lang="en-US">
                <a:latin typeface="Arial"/>
                <a:cs typeface="Arial"/>
              </a:rPr>
              <a:t>Which capabilities stand out to you and why? Would you hire or upskill your staff with one or all qualifications?</a:t>
            </a:r>
            <a:endParaRPr lang="en-US"/>
          </a:p>
        </p:txBody>
      </p:sp>
      <p:sp>
        <p:nvSpPr>
          <p:cNvPr id="9" name="TextBox 8">
            <a:extLst>
              <a:ext uri="{FF2B5EF4-FFF2-40B4-BE49-F238E27FC236}">
                <a16:creationId xmlns:a16="http://schemas.microsoft.com/office/drawing/2014/main" id="{248B1864-4702-FF90-521A-72134CE24738}"/>
              </a:ext>
            </a:extLst>
          </p:cNvPr>
          <p:cNvSpPr txBox="1"/>
          <p:nvPr/>
        </p:nvSpPr>
        <p:spPr>
          <a:xfrm rot="5400000">
            <a:off x="8500435" y="4777972"/>
            <a:ext cx="6944264" cy="1261884"/>
          </a:xfrm>
          <a:prstGeom prst="rect">
            <a:avLst/>
          </a:prstGeom>
          <a:noFill/>
        </p:spPr>
        <p:txBody>
          <a:bodyPr wrap="square" lIns="91440" tIns="45720" rIns="91440" bIns="45720" anchor="t">
            <a:spAutoFit/>
          </a:bodyPr>
          <a:lstStyle/>
          <a:p>
            <a:pPr algn="ctr"/>
            <a:r>
              <a:rPr lang="en-US" sz="3600" spc="600">
                <a:latin typeface="Arial Black"/>
                <a:cs typeface="Arial Black" panose="020B0604020202020204" pitchFamily="34" charset="0"/>
              </a:rPr>
              <a:t>NOT YET</a:t>
            </a:r>
          </a:p>
          <a:p>
            <a:pPr algn="ctr"/>
            <a:r>
              <a:rPr lang="en-US" sz="2000">
                <a:latin typeface="Arial"/>
                <a:cs typeface="Arial"/>
              </a:rPr>
              <a:t>These capabilities are missing, unclear, or doesn’t apply to my region or entity?</a:t>
            </a:r>
            <a:endParaRPr lang="en-US" sz="2000" spc="600">
              <a:latin typeface="Arial"/>
              <a:cs typeface="Arial"/>
            </a:endParaRPr>
          </a:p>
        </p:txBody>
      </p:sp>
      <p:cxnSp>
        <p:nvCxnSpPr>
          <p:cNvPr id="2" name="Straight Connector 1">
            <a:extLst>
              <a:ext uri="{FF2B5EF4-FFF2-40B4-BE49-F238E27FC236}">
                <a16:creationId xmlns:a16="http://schemas.microsoft.com/office/drawing/2014/main" id="{AFB22414-9B69-1374-84ED-0D3289CECFD0}"/>
              </a:ext>
            </a:extLst>
          </p:cNvPr>
          <p:cNvCxnSpPr>
            <a:cxnSpLocks/>
          </p:cNvCxnSpPr>
          <p:nvPr/>
        </p:nvCxnSpPr>
        <p:spPr>
          <a:xfrm>
            <a:off x="6400800" y="1897811"/>
            <a:ext cx="0" cy="667684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9CD948A-8B01-5340-88AC-4CA07DA2AD1D}"/>
              </a:ext>
            </a:extLst>
          </p:cNvPr>
          <p:cNvSpPr txBox="1"/>
          <p:nvPr/>
        </p:nvSpPr>
        <p:spPr>
          <a:xfrm>
            <a:off x="1737360" y="2331720"/>
            <a:ext cx="4297678" cy="646331"/>
          </a:xfrm>
          <a:prstGeom prst="rect">
            <a:avLst/>
          </a:prstGeom>
          <a:noFill/>
        </p:spPr>
        <p:txBody>
          <a:bodyPr wrap="square" rtlCol="0">
            <a:spAutoFit/>
          </a:bodyPr>
          <a:lstStyle/>
          <a:p>
            <a:pPr marL="285750" indent="-285750">
              <a:buFontTx/>
              <a:buChar char="-"/>
            </a:pPr>
            <a:r>
              <a:rPr lang="en-NZ" dirty="0"/>
              <a:t>Digital literacy</a:t>
            </a:r>
          </a:p>
          <a:p>
            <a:pPr marL="285750" indent="-285750">
              <a:buFontTx/>
              <a:buChar char="-"/>
            </a:pPr>
            <a:endParaRPr lang="en-NZ" dirty="0"/>
          </a:p>
        </p:txBody>
      </p:sp>
      <p:sp>
        <p:nvSpPr>
          <p:cNvPr id="4" name="TextBox 3">
            <a:extLst>
              <a:ext uri="{FF2B5EF4-FFF2-40B4-BE49-F238E27FC236}">
                <a16:creationId xmlns:a16="http://schemas.microsoft.com/office/drawing/2014/main" id="{2901AC74-0C0C-8408-CDB8-82B6F324BD91}"/>
              </a:ext>
            </a:extLst>
          </p:cNvPr>
          <p:cNvSpPr txBox="1"/>
          <p:nvPr/>
        </p:nvSpPr>
        <p:spPr>
          <a:xfrm>
            <a:off x="7043947" y="2113948"/>
            <a:ext cx="4297678" cy="2308324"/>
          </a:xfrm>
          <a:prstGeom prst="rect">
            <a:avLst/>
          </a:prstGeom>
          <a:noFill/>
        </p:spPr>
        <p:txBody>
          <a:bodyPr wrap="square" rtlCol="0">
            <a:spAutoFit/>
          </a:bodyPr>
          <a:lstStyle/>
          <a:p>
            <a:pPr marL="285750" indent="-285750">
              <a:buFontTx/>
              <a:buChar char="-"/>
            </a:pPr>
            <a:r>
              <a:rPr lang="en-NZ" dirty="0"/>
              <a:t>Understanding legislation e.g. Privacy Act</a:t>
            </a:r>
          </a:p>
          <a:p>
            <a:pPr marL="285750" indent="-285750">
              <a:buFontTx/>
              <a:buChar char="-"/>
            </a:pPr>
            <a:r>
              <a:rPr lang="en-NZ" dirty="0"/>
              <a:t>Professional use of technology</a:t>
            </a:r>
          </a:p>
          <a:p>
            <a:pPr marL="285750" indent="-285750">
              <a:buFontTx/>
              <a:buChar char="-"/>
            </a:pPr>
            <a:r>
              <a:rPr lang="en-NZ" dirty="0"/>
              <a:t>Privacy of data and personal information on clients</a:t>
            </a:r>
          </a:p>
          <a:p>
            <a:pPr marL="285750" indent="-285750">
              <a:buFontTx/>
              <a:buChar char="-"/>
            </a:pPr>
            <a:r>
              <a:rPr lang="en-NZ" dirty="0"/>
              <a:t>Technology</a:t>
            </a:r>
          </a:p>
          <a:p>
            <a:pPr marL="742950" lvl="1" indent="-285750">
              <a:buFontTx/>
              <a:buChar char="-"/>
            </a:pPr>
            <a:r>
              <a:rPr lang="en-NZ" dirty="0"/>
              <a:t>Basic Microsoft apps</a:t>
            </a:r>
          </a:p>
          <a:p>
            <a:pPr marL="285750" indent="-285750">
              <a:buFontTx/>
              <a:buChar char="-"/>
            </a:pPr>
            <a:endParaRPr lang="en-NZ" dirty="0"/>
          </a:p>
        </p:txBody>
      </p:sp>
    </p:spTree>
    <p:extLst>
      <p:ext uri="{BB962C8B-B14F-4D97-AF65-F5344CB8AC3E}">
        <p14:creationId xmlns:p14="http://schemas.microsoft.com/office/powerpoint/2010/main" val="119672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AB474F-D870-0066-50D2-4B667FA93806}"/>
              </a:ext>
            </a:extLst>
          </p:cNvPr>
          <p:cNvGraphicFramePr>
            <a:graphicFrameLocks noGrp="1"/>
          </p:cNvGraphicFramePr>
          <p:nvPr>
            <p:extLst>
              <p:ext uri="{D42A27DB-BD31-4B8C-83A1-F6EECF244321}">
                <p14:modId xmlns:p14="http://schemas.microsoft.com/office/powerpoint/2010/main" val="3239693890"/>
              </p:ext>
            </p:extLst>
          </p:nvPr>
        </p:nvGraphicFramePr>
        <p:xfrm>
          <a:off x="333358" y="375991"/>
          <a:ext cx="12191999" cy="8804139"/>
        </p:xfrm>
        <a:graphic>
          <a:graphicData uri="http://schemas.openxmlformats.org/drawingml/2006/table">
            <a:tbl>
              <a:tblPr firstRow="1" bandRow="1">
                <a:tableStyleId>{5C22544A-7EE6-4342-B048-85BDC9FD1C3A}</a:tableStyleId>
              </a:tblPr>
              <a:tblGrid>
                <a:gridCol w="6177898">
                  <a:extLst>
                    <a:ext uri="{9D8B030D-6E8A-4147-A177-3AD203B41FA5}">
                      <a16:colId xmlns:a16="http://schemas.microsoft.com/office/drawing/2014/main" val="3554322948"/>
                    </a:ext>
                  </a:extLst>
                </a:gridCol>
                <a:gridCol w="6014101">
                  <a:extLst>
                    <a:ext uri="{9D8B030D-6E8A-4147-A177-3AD203B41FA5}">
                      <a16:colId xmlns:a16="http://schemas.microsoft.com/office/drawing/2014/main" val="1724892262"/>
                    </a:ext>
                  </a:extLst>
                </a:gridCol>
              </a:tblGrid>
              <a:tr h="1735089">
                <a:tc rowSpan="2">
                  <a:txBody>
                    <a:bodyPr/>
                    <a:lstStyle/>
                    <a:p>
                      <a:endParaRPr lang="en-NZ"/>
                    </a:p>
                    <a:p>
                      <a:endParaRPr lang="en-NZ"/>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5</a:t>
                      </a:r>
                    </a:p>
                  </a:txBody>
                  <a:tcPr>
                    <a:noFill/>
                  </a:tcPr>
                </a:tc>
                <a:tc>
                  <a:txBody>
                    <a:bodyPr/>
                    <a:lstStyle/>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endParaRPr lang="en-NZ">
                        <a:solidFill>
                          <a:schemeClr val="tx1"/>
                        </a:solidFill>
                      </a:endParaRPr>
                    </a:p>
                    <a:p>
                      <a:r>
                        <a:rPr lang="en-NZ">
                          <a:solidFill>
                            <a:schemeClr val="tx1"/>
                          </a:solidFill>
                        </a:rPr>
                        <a:t>Level 6</a:t>
                      </a:r>
                    </a:p>
                  </a:txBody>
                  <a:tcPr>
                    <a:noFill/>
                  </a:tcPr>
                </a:tc>
                <a:extLst>
                  <a:ext uri="{0D108BD9-81ED-4DB2-BD59-A6C34878D82A}">
                    <a16:rowId xmlns:a16="http://schemas.microsoft.com/office/drawing/2014/main" val="3731184344"/>
                  </a:ext>
                </a:extLst>
              </a:tr>
              <a:tr h="1647898">
                <a:tc vMerge="1">
                  <a:txBody>
                    <a:bodyPr/>
                    <a:lstStyle/>
                    <a:p>
                      <a:endParaRPr lang="en-NZ"/>
                    </a:p>
                  </a:txBody>
                  <a:tcPr/>
                </a:tc>
                <a:tc rowSpan="2">
                  <a:txBody>
                    <a:bodyPr/>
                    <a:lstStyle/>
                    <a:p>
                      <a:r>
                        <a:rPr kumimoji="0" lang="en-NZ" sz="1400" b="1" i="0" u="sng" strike="noStrike" kern="1200" cap="none" spc="0" normalizeH="0" baseline="0" noProof="0">
                          <a:ln>
                            <a:noFill/>
                          </a:ln>
                          <a:solidFill>
                            <a:srgbClr val="000000"/>
                          </a:solidFill>
                          <a:effectLst/>
                          <a:uLnTx/>
                          <a:uFillTx/>
                          <a:latin typeface="+mn-lt"/>
                          <a:ea typeface="+mn-ea"/>
                          <a:cs typeface="+mn-cs"/>
                        </a:rPr>
                        <a:t>Outcome</a:t>
                      </a:r>
                      <a:r>
                        <a:rPr lang="en-NZ" sz="1400"/>
                        <a:t>: To equip people in New Zealand with business knowledge and skills for strategic business roles.</a:t>
                      </a:r>
                    </a:p>
                    <a:p>
                      <a:endParaRPr lang="en-NZ" sz="1400"/>
                    </a:p>
                    <a:p>
                      <a:r>
                        <a:rPr kumimoji="0" lang="en-NZ" sz="1400" b="1" i="0" u="sng" strike="noStrike" kern="1200" cap="none" spc="0" normalizeH="0" baseline="0" noProof="0">
                          <a:ln>
                            <a:noFill/>
                          </a:ln>
                          <a:solidFill>
                            <a:srgbClr val="000000"/>
                          </a:solidFill>
                          <a:effectLst/>
                          <a:uLnTx/>
                          <a:uFillTx/>
                          <a:latin typeface="+mn-lt"/>
                          <a:ea typeface="+mn-ea"/>
                          <a:cs typeface="+mn-cs"/>
                        </a:rPr>
                        <a:t>Aim</a:t>
                      </a:r>
                      <a:r>
                        <a:rPr lang="en-NZ" sz="1400"/>
                        <a:t>: Will help achieve business goals ethically and inclusively, respecting the Treaty of Waitangi and working in multicultural environments. They can also pursue further professional credentials.</a:t>
                      </a:r>
                    </a:p>
                    <a:p>
                      <a:endParaRPr lang="en-NZ" sz="1400"/>
                    </a:p>
                    <a:p>
                      <a:pPr marL="0" marR="0" lvl="0" indent="0" algn="l" defTabSz="960120" rtl="0" eaLnBrk="1" fontAlgn="auto" latinLnBrk="0" hangingPunct="1">
                        <a:lnSpc>
                          <a:spcPct val="100000"/>
                        </a:lnSpc>
                        <a:spcBef>
                          <a:spcPts val="0"/>
                        </a:spcBef>
                        <a:spcAft>
                          <a:spcPts val="0"/>
                        </a:spcAft>
                        <a:buClrTx/>
                        <a:buSzTx/>
                        <a:buFontTx/>
                        <a:buNone/>
                        <a:tabLst/>
                        <a:defRPr/>
                      </a:pPr>
                      <a:r>
                        <a:rPr kumimoji="0" lang="en-NZ" sz="1400" b="1" i="0" u="sng" strike="noStrike" kern="1200" cap="none" spc="0" normalizeH="0" baseline="0" noProof="0">
                          <a:ln>
                            <a:noFill/>
                          </a:ln>
                          <a:solidFill>
                            <a:srgbClr val="000000"/>
                          </a:solidFill>
                          <a:effectLst/>
                          <a:uLnTx/>
                          <a:uFillTx/>
                          <a:latin typeface="+mn-lt"/>
                          <a:ea typeface="+mn-ea"/>
                          <a:cs typeface="+mn-cs"/>
                        </a:rPr>
                        <a:t>Able to</a:t>
                      </a:r>
                      <a:r>
                        <a:rPr kumimoji="0" lang="en-NZ" sz="1400" b="1" i="0" u="none" strike="noStrike" kern="1200" cap="none" spc="0" normalizeH="0" baseline="0" noProof="0">
                          <a:ln>
                            <a:noFill/>
                          </a:ln>
                          <a:solidFill>
                            <a:srgbClr val="000000"/>
                          </a:solidFill>
                          <a:effectLst/>
                          <a:uLnTx/>
                          <a:uFillTx/>
                          <a:latin typeface="+mn-lt"/>
                          <a:ea typeface="+mn-ea"/>
                          <a:cs typeface="+mn-cs"/>
                        </a:rPr>
                        <a:t>:</a:t>
                      </a:r>
                    </a:p>
                    <a:p>
                      <a:pPr marL="0" marR="0" lvl="0" indent="0" algn="l" defTabSz="96012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0000"/>
                          </a:solidFill>
                          <a:effectLst/>
                          <a:uLnTx/>
                          <a:uFillTx/>
                          <a:latin typeface="+mn-lt"/>
                          <a:ea typeface="+mn-ea"/>
                          <a:cs typeface="+mn-cs"/>
                        </a:rPr>
                        <a:t>Core:</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Apply business principles to develop strategic objectives and plans.</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Contribute to innovation and organizational change.</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Build and maintain strategic relationships.</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Use the Treaty of Waitangi principles in business activities.</a:t>
                      </a:r>
                    </a:p>
                    <a:p>
                      <a:pPr marL="285750" indent="-285750" algn="l" defTabSz="960120" rtl="0" eaLnBrk="1" latinLnBrk="0" hangingPunct="1">
                        <a:buFont typeface="Arial" panose="020B0604020202020204" pitchFamily="34" charset="0"/>
                        <a:buChar char="•"/>
                      </a:pPr>
                      <a:r>
                        <a:rPr lang="en-NZ" sz="1400" b="0" kern="1200">
                          <a:solidFill>
                            <a:schemeClr val="dk1"/>
                          </a:solidFill>
                          <a:latin typeface="+mn-lt"/>
                          <a:ea typeface="+mn-ea"/>
                          <a:cs typeface="+mn-cs"/>
                        </a:rPr>
                        <a:t>Follow professional and ethical practices to meet strategic goals.</a:t>
                      </a:r>
                    </a:p>
                    <a:p>
                      <a:endParaRPr kumimoji="0" lang="en-NZ" sz="1400" b="1" i="0" u="none" strike="noStrike" kern="1200" cap="none" spc="0" normalizeH="0" baseline="0" noProof="0">
                        <a:ln>
                          <a:noFill/>
                        </a:ln>
                        <a:solidFill>
                          <a:srgbClr val="000000"/>
                        </a:solidFill>
                        <a:effectLst/>
                        <a:uLnTx/>
                        <a:uFillTx/>
                        <a:latin typeface="+mn-lt"/>
                        <a:ea typeface="+mn-ea"/>
                        <a:cs typeface="+mn-cs"/>
                      </a:endParaRPr>
                    </a:p>
                    <a:p>
                      <a:r>
                        <a:rPr lang="en-NZ" sz="1400" b="1" i="0" u="none" strike="noStrike" kern="1200" cap="none" spc="0" normalizeH="0" baseline="0" noProof="0">
                          <a:ln>
                            <a:noFill/>
                          </a:ln>
                          <a:solidFill>
                            <a:srgbClr val="000000"/>
                          </a:solidFill>
                          <a:effectLst/>
                          <a:uLnTx/>
                          <a:uFillTx/>
                          <a:latin typeface="+mn-lt"/>
                          <a:ea typeface="+mn-ea"/>
                          <a:cs typeface="+mn-cs"/>
                        </a:rPr>
                        <a:t>HRM</a:t>
                      </a:r>
                      <a:endParaRPr lang="en-NZ" sz="1400"/>
                    </a:p>
                    <a:p>
                      <a:pPr marL="285750" indent="-285750">
                        <a:buFont typeface="Arial" panose="020B0604020202020204" pitchFamily="34" charset="0"/>
                        <a:buChar char="•"/>
                      </a:pPr>
                      <a:r>
                        <a:rPr lang="en-NZ" sz="1400"/>
                        <a:t>Study HR principles and practices to improve employee performance.</a:t>
                      </a:r>
                    </a:p>
                    <a:p>
                      <a:pPr marL="285750" indent="-285750">
                        <a:buFont typeface="Arial" panose="020B0604020202020204" pitchFamily="34" charset="0"/>
                        <a:buChar char="•"/>
                      </a:pPr>
                      <a:r>
                        <a:rPr lang="en-NZ" sz="1400"/>
                        <a:t>Use HR research to help make strategic decisions.</a:t>
                      </a:r>
                    </a:p>
                    <a:p>
                      <a:pPr marL="285750" indent="-285750">
                        <a:buFont typeface="Arial" panose="020B0604020202020204" pitchFamily="34" charset="0"/>
                        <a:buChar char="•"/>
                      </a:pPr>
                      <a:r>
                        <a:rPr lang="en-NZ" sz="1400"/>
                        <a:t>Look at trends, including technology, to improve HR areas.</a:t>
                      </a:r>
                    </a:p>
                    <a:p>
                      <a:pPr marL="285750" indent="-285750">
                        <a:buFont typeface="Arial" panose="020B0604020202020204" pitchFamily="34" charset="0"/>
                        <a:buChar char="•"/>
                      </a:pPr>
                      <a:r>
                        <a:rPr lang="en-NZ" sz="1400"/>
                        <a:t>Explain HR principles and practices clearly to influence stakeholders, following industry ethics.</a:t>
                      </a:r>
                      <a:endParaRPr lang="en-NZ" sz="1400" kern="1200">
                        <a:solidFill>
                          <a:schemeClr val="dk1"/>
                        </a:solidFill>
                        <a:latin typeface="+mn-lt"/>
                        <a:ea typeface="+mn-ea"/>
                        <a:cs typeface="+mn-cs"/>
                      </a:endParaRPr>
                    </a:p>
                  </a:txBody>
                  <a:tcPr/>
                </a:tc>
                <a:extLst>
                  <a:ext uri="{0D108BD9-81ED-4DB2-BD59-A6C34878D82A}">
                    <a16:rowId xmlns:a16="http://schemas.microsoft.com/office/drawing/2014/main" val="3528799126"/>
                  </a:ext>
                </a:extLst>
              </a:tr>
              <a:tr h="5256267">
                <a:tc>
                  <a:txBody>
                    <a:bodyPr/>
                    <a:lstStyle/>
                    <a:p>
                      <a:r>
                        <a:rPr lang="en-NZ" sz="1400" b="1" u="sng"/>
                        <a:t>Outcome</a:t>
                      </a:r>
                      <a:r>
                        <a:rPr lang="en-NZ" sz="1400" b="0" u="none"/>
                        <a:t>: Entry-level accounting roles in various types of entities.</a:t>
                      </a:r>
                      <a:endParaRPr lang="en-NZ" sz="1400" b="1" u="sng"/>
                    </a:p>
                    <a:p>
                      <a:endParaRPr lang="en-NZ" sz="1400" b="0" u="none"/>
                    </a:p>
                    <a:p>
                      <a:r>
                        <a:rPr lang="en-NZ" sz="1400" b="1" u="sng"/>
                        <a:t>Aim</a:t>
                      </a:r>
                      <a:r>
                        <a:rPr lang="en-NZ" sz="1400"/>
                        <a:t>: To help people in New Zealand gain business skills, enabling them to support businesses effectively while respecting cultural diversity and the Treaty of Waitangi. Graduates can also pursue further professional recognition.</a:t>
                      </a:r>
                    </a:p>
                    <a:p>
                      <a:endParaRPr lang="en-NZ" sz="1400"/>
                    </a:p>
                    <a:p>
                      <a:r>
                        <a:rPr lang="en-NZ" sz="1400" b="1" u="sng"/>
                        <a:t>Able to</a:t>
                      </a:r>
                      <a:r>
                        <a:rPr lang="en-NZ" sz="1400" b="1"/>
                        <a:t>:</a:t>
                      </a:r>
                    </a:p>
                    <a:p>
                      <a:r>
                        <a:rPr lang="en-NZ" sz="1400" b="1"/>
                        <a:t>Core:</a:t>
                      </a:r>
                    </a:p>
                    <a:p>
                      <a:pPr marL="285750" indent="-285750">
                        <a:buFont typeface="Arial" panose="020B0604020202020204" pitchFamily="34" charset="0"/>
                        <a:buChar char="•"/>
                      </a:pPr>
                      <a:r>
                        <a:rPr lang="en-NZ" sz="1400" b="0"/>
                        <a:t>Analyse business factors for decision-making.</a:t>
                      </a:r>
                    </a:p>
                    <a:p>
                      <a:pPr marL="285750" indent="-285750">
                        <a:buFont typeface="Arial" panose="020B0604020202020204" pitchFamily="34" charset="0"/>
                        <a:buChar char="•"/>
                      </a:pPr>
                      <a:r>
                        <a:rPr lang="en-NZ" sz="1400" b="0"/>
                        <a:t>Use business knowledge for innovation and change.</a:t>
                      </a:r>
                    </a:p>
                    <a:p>
                      <a:pPr marL="285750" indent="-285750">
                        <a:buFont typeface="Arial" panose="020B0604020202020204" pitchFamily="34" charset="0"/>
                        <a:buChar char="•"/>
                      </a:pPr>
                      <a:r>
                        <a:rPr lang="en-NZ" sz="1400" b="0"/>
                        <a:t>Build relationships with stakeholders.</a:t>
                      </a:r>
                    </a:p>
                    <a:p>
                      <a:pPr marL="285750" indent="-285750">
                        <a:buFont typeface="Arial" panose="020B0604020202020204" pitchFamily="34" charset="0"/>
                        <a:buChar char="•"/>
                      </a:pPr>
                      <a:r>
                        <a:rPr lang="en-NZ" sz="1400" b="0"/>
                        <a:t>Apply Treaty of Waitangi principles in business.</a:t>
                      </a:r>
                    </a:p>
                    <a:p>
                      <a:pPr marL="285750" indent="-285750">
                        <a:buFont typeface="Arial" panose="020B0604020202020204" pitchFamily="34" charset="0"/>
                        <a:buChar char="•"/>
                      </a:pPr>
                      <a:r>
                        <a:rPr lang="en-NZ" sz="1400" b="0"/>
                        <a:t>Follow professional and ethical practices.</a:t>
                      </a:r>
                    </a:p>
                    <a:p>
                      <a:pPr marL="0" indent="0">
                        <a:buFont typeface="Arial" panose="020B0604020202020204" pitchFamily="34" charset="0"/>
                        <a:buNone/>
                      </a:pPr>
                      <a:endParaRPr lang="en-NZ" sz="1400" b="0"/>
                    </a:p>
                    <a:p>
                      <a:r>
                        <a:rPr lang="en-NZ" sz="1400" b="1"/>
                        <a:t>HRM:</a:t>
                      </a:r>
                    </a:p>
                    <a:p>
                      <a:pPr marL="285750" indent="-285750">
                        <a:buFont typeface="Arial" panose="020B0604020202020204" pitchFamily="34" charset="0"/>
                        <a:buChar char="•"/>
                      </a:pPr>
                      <a:r>
                        <a:rPr lang="en-NZ" sz="1400"/>
                        <a:t>Use HR research to help make strategic decisions.</a:t>
                      </a:r>
                    </a:p>
                    <a:p>
                      <a:pPr marL="285750" indent="-285750">
                        <a:buFont typeface="Arial" panose="020B0604020202020204" pitchFamily="34" charset="0"/>
                        <a:buChar char="•"/>
                      </a:pPr>
                      <a:r>
                        <a:rPr lang="en-NZ" sz="1400"/>
                        <a:t>Look at trends, including technology, to improve HR areas.</a:t>
                      </a:r>
                    </a:p>
                    <a:p>
                      <a:pPr marL="285750" indent="-285750">
                        <a:buFont typeface="Arial" panose="020B0604020202020204" pitchFamily="34" charset="0"/>
                        <a:buChar char="•"/>
                      </a:pPr>
                      <a:r>
                        <a:rPr lang="en-NZ" sz="1400"/>
                        <a:t>Explain HR principles and practices clearly to influence stakeholders, following industry ethics.</a:t>
                      </a:r>
                    </a:p>
                  </a:txBody>
                  <a:tcPr/>
                </a:tc>
                <a:tc vMerge="1">
                  <a:txBody>
                    <a:bodyPr/>
                    <a:lstStyle/>
                    <a:p>
                      <a:endParaRPr lang="en-NZ"/>
                    </a:p>
                  </a:txBody>
                  <a:tcPr/>
                </a:tc>
                <a:extLst>
                  <a:ext uri="{0D108BD9-81ED-4DB2-BD59-A6C34878D82A}">
                    <a16:rowId xmlns:a16="http://schemas.microsoft.com/office/drawing/2014/main" val="298496815"/>
                  </a:ext>
                </a:extLst>
              </a:tr>
            </a:tbl>
          </a:graphicData>
        </a:graphic>
      </p:graphicFrame>
      <p:sp>
        <p:nvSpPr>
          <p:cNvPr id="6" name="TextBox 5">
            <a:extLst>
              <a:ext uri="{FF2B5EF4-FFF2-40B4-BE49-F238E27FC236}">
                <a16:creationId xmlns:a16="http://schemas.microsoft.com/office/drawing/2014/main" id="{A8594823-7E4F-9E2D-94B6-E55DEF730D28}"/>
              </a:ext>
            </a:extLst>
          </p:cNvPr>
          <p:cNvSpPr txBox="1"/>
          <p:nvPr/>
        </p:nvSpPr>
        <p:spPr>
          <a:xfrm>
            <a:off x="276244" y="421072"/>
            <a:ext cx="6445397" cy="1605568"/>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SUMMARY</a:t>
            </a:r>
          </a:p>
          <a:p>
            <a:r>
              <a:rPr lang="en-US" sz="2400">
                <a:latin typeface="Arial Black"/>
                <a:cs typeface="Arial Black" panose="020B0604020202020204" pitchFamily="34" charset="0"/>
              </a:rPr>
              <a:t>HUMAN RESOURCE MANAGEMENT</a:t>
            </a:r>
          </a:p>
          <a:p>
            <a:endParaRPr lang="en-US" sz="1400">
              <a:latin typeface="Arial" panose="020B0604020202020204" pitchFamily="34" charset="0"/>
              <a:cs typeface="Arial" panose="020B0604020202020204" pitchFamily="34" charset="0"/>
            </a:endParaRPr>
          </a:p>
          <a:p>
            <a:r>
              <a:rPr lang="en-US" sz="1200">
                <a:latin typeface="Arial"/>
                <a:cs typeface="Arial"/>
              </a:rPr>
              <a:t>High-level summary of the vocational qualifications that provide an alternative pathway into the HRM profession. Transferable into a variety of entities e.g. corporate, community/voluntary, Limited liability company, etc.</a:t>
            </a:r>
          </a:p>
        </p:txBody>
      </p:sp>
    </p:spTree>
    <p:extLst>
      <p:ext uri="{BB962C8B-B14F-4D97-AF65-F5344CB8AC3E}">
        <p14:creationId xmlns:p14="http://schemas.microsoft.com/office/powerpoint/2010/main" val="333049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6104E-10BC-57F6-A010-D214E1F9335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AA0166-0B78-921F-BC28-788B5AB2A99A}"/>
              </a:ext>
            </a:extLst>
          </p:cNvPr>
          <p:cNvSpPr txBox="1"/>
          <p:nvPr/>
        </p:nvSpPr>
        <p:spPr>
          <a:xfrm>
            <a:off x="336591" y="552817"/>
            <a:ext cx="7942436" cy="1051570"/>
          </a:xfrm>
          <a:prstGeom prst="rect">
            <a:avLst/>
          </a:prstGeom>
          <a:noFill/>
        </p:spPr>
        <p:txBody>
          <a:bodyPr wrap="square" lIns="91440" tIns="45720" rIns="91440" bIns="45720" rtlCol="0" anchor="t">
            <a:spAutoFit/>
          </a:bodyPr>
          <a:lstStyle/>
          <a:p>
            <a:pPr>
              <a:spcAft>
                <a:spcPts val="1000"/>
              </a:spcAft>
            </a:pPr>
            <a:r>
              <a:rPr lang="en-US" sz="1600">
                <a:latin typeface="Arial"/>
                <a:cs typeface="Arial"/>
              </a:rPr>
              <a:t>EXERCISE 1 – RELEVANCE</a:t>
            </a:r>
          </a:p>
          <a:p>
            <a:r>
              <a:rPr lang="en-US" sz="2400">
                <a:latin typeface="Arial Black"/>
                <a:cs typeface="Arial Black" panose="020B0604020202020204" pitchFamily="34" charset="0"/>
              </a:rPr>
              <a:t>Imagine building the future workforce</a:t>
            </a:r>
          </a:p>
          <a:p>
            <a:r>
              <a:rPr lang="en-US" sz="1400">
                <a:latin typeface="Arial"/>
                <a:cs typeface="Arial"/>
              </a:rPr>
              <a:t>Based on the summary, have we gotten this right? Or are we still missing things?</a:t>
            </a:r>
            <a:endParaRPr lang="en-US"/>
          </a:p>
        </p:txBody>
      </p:sp>
      <p:sp>
        <p:nvSpPr>
          <p:cNvPr id="8" name="TextBox 7">
            <a:extLst>
              <a:ext uri="{FF2B5EF4-FFF2-40B4-BE49-F238E27FC236}">
                <a16:creationId xmlns:a16="http://schemas.microsoft.com/office/drawing/2014/main" id="{A797E5F9-9C3F-93E1-AB6D-6A214475A82E}"/>
              </a:ext>
            </a:extLst>
          </p:cNvPr>
          <p:cNvSpPr txBox="1"/>
          <p:nvPr/>
        </p:nvSpPr>
        <p:spPr>
          <a:xfrm rot="16200000">
            <a:off x="-2402144" y="4808750"/>
            <a:ext cx="6400800" cy="1200329"/>
          </a:xfrm>
          <a:prstGeom prst="rect">
            <a:avLst/>
          </a:prstGeom>
          <a:noFill/>
        </p:spPr>
        <p:txBody>
          <a:bodyPr wrap="square" lIns="91440" tIns="45720" rIns="91440" bIns="45720" anchor="t">
            <a:spAutoFit/>
          </a:bodyPr>
          <a:lstStyle/>
          <a:p>
            <a:pPr algn="ctr"/>
            <a:r>
              <a:rPr lang="en-US" sz="3600" spc="600">
                <a:latin typeface="Arial Black"/>
              </a:rPr>
              <a:t>RELEVANT</a:t>
            </a:r>
            <a:endParaRPr lang="en-US"/>
          </a:p>
          <a:p>
            <a:pPr algn="ctr"/>
            <a:r>
              <a:rPr lang="en-US">
                <a:latin typeface="Arial"/>
                <a:cs typeface="Arial"/>
              </a:rPr>
              <a:t>Which capabilities stand out to you and why? Would you hire or upskill your staff with one or all qualifications?</a:t>
            </a:r>
            <a:endParaRPr lang="en-US"/>
          </a:p>
        </p:txBody>
      </p:sp>
      <p:sp>
        <p:nvSpPr>
          <p:cNvPr id="9" name="TextBox 8">
            <a:extLst>
              <a:ext uri="{FF2B5EF4-FFF2-40B4-BE49-F238E27FC236}">
                <a16:creationId xmlns:a16="http://schemas.microsoft.com/office/drawing/2014/main" id="{248B1864-4702-FF90-521A-72134CE24738}"/>
              </a:ext>
            </a:extLst>
          </p:cNvPr>
          <p:cNvSpPr txBox="1"/>
          <p:nvPr/>
        </p:nvSpPr>
        <p:spPr>
          <a:xfrm rot="5400000">
            <a:off x="8500435" y="4777972"/>
            <a:ext cx="6944264" cy="1261884"/>
          </a:xfrm>
          <a:prstGeom prst="rect">
            <a:avLst/>
          </a:prstGeom>
          <a:noFill/>
        </p:spPr>
        <p:txBody>
          <a:bodyPr wrap="square" lIns="91440" tIns="45720" rIns="91440" bIns="45720" anchor="t">
            <a:spAutoFit/>
          </a:bodyPr>
          <a:lstStyle/>
          <a:p>
            <a:pPr algn="ctr"/>
            <a:r>
              <a:rPr lang="en-US" sz="3600" spc="600">
                <a:latin typeface="Arial Black"/>
                <a:cs typeface="Arial Black" panose="020B0604020202020204" pitchFamily="34" charset="0"/>
              </a:rPr>
              <a:t>NOT YET</a:t>
            </a:r>
          </a:p>
          <a:p>
            <a:pPr algn="ctr"/>
            <a:r>
              <a:rPr lang="en-US" sz="2000">
                <a:latin typeface="Arial"/>
                <a:cs typeface="Arial"/>
              </a:rPr>
              <a:t>These capabilities are missing, unclear, or doesn’t apply to my region or entity?</a:t>
            </a:r>
            <a:endParaRPr lang="en-US" sz="2000" spc="600">
              <a:latin typeface="Arial"/>
              <a:cs typeface="Arial"/>
            </a:endParaRPr>
          </a:p>
        </p:txBody>
      </p:sp>
      <p:cxnSp>
        <p:nvCxnSpPr>
          <p:cNvPr id="2" name="Straight Connector 1">
            <a:extLst>
              <a:ext uri="{FF2B5EF4-FFF2-40B4-BE49-F238E27FC236}">
                <a16:creationId xmlns:a16="http://schemas.microsoft.com/office/drawing/2014/main" id="{AFB22414-9B69-1374-84ED-0D3289CECFD0}"/>
              </a:ext>
            </a:extLst>
          </p:cNvPr>
          <p:cNvCxnSpPr>
            <a:cxnSpLocks/>
          </p:cNvCxnSpPr>
          <p:nvPr/>
        </p:nvCxnSpPr>
        <p:spPr>
          <a:xfrm>
            <a:off x="6400800" y="1897811"/>
            <a:ext cx="0" cy="6676846"/>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1E4BB83-6BCC-2B2E-E4C1-DC9EB3C899FD}"/>
              </a:ext>
            </a:extLst>
          </p:cNvPr>
          <p:cNvSpPr txBox="1"/>
          <p:nvPr/>
        </p:nvSpPr>
        <p:spPr>
          <a:xfrm>
            <a:off x="2079750" y="2399943"/>
            <a:ext cx="425949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dirty="0">
                <a:cs typeface="Arial"/>
              </a:rPr>
              <a:t>Interviewing</a:t>
            </a:r>
          </a:p>
          <a:p>
            <a:pPr marL="285750" indent="-285750">
              <a:buFont typeface="Calibri"/>
              <a:buChar char="-"/>
            </a:pPr>
            <a:r>
              <a:rPr lang="en-US" dirty="0">
                <a:cs typeface="Arial"/>
              </a:rPr>
              <a:t>Recruitment</a:t>
            </a:r>
          </a:p>
          <a:p>
            <a:pPr marL="285750" indent="-285750">
              <a:buFont typeface="Calibri"/>
              <a:buChar char="-"/>
            </a:pPr>
            <a:r>
              <a:rPr lang="en-US" dirty="0">
                <a:cs typeface="Arial"/>
              </a:rPr>
              <a:t>Processes</a:t>
            </a:r>
          </a:p>
          <a:p>
            <a:pPr marL="285750" indent="-285750">
              <a:buFont typeface="Calibri"/>
              <a:buChar char="-"/>
            </a:pPr>
            <a:r>
              <a:rPr lang="en-US" dirty="0">
                <a:cs typeface="Arial"/>
              </a:rPr>
              <a:t>Neuro-diversity and disabilities</a:t>
            </a:r>
          </a:p>
          <a:p>
            <a:pPr marL="285750" indent="-285750">
              <a:buFont typeface="Calibri"/>
              <a:buChar char="-"/>
            </a:pPr>
            <a:r>
              <a:rPr lang="en-US" dirty="0">
                <a:cs typeface="Arial"/>
              </a:rPr>
              <a:t>Highly-skilled but don't interview well</a:t>
            </a:r>
          </a:p>
          <a:p>
            <a:pPr marL="285750" indent="-285750">
              <a:buFont typeface="Calibri"/>
              <a:buChar char="-"/>
            </a:pPr>
            <a:r>
              <a:rPr lang="en-US" dirty="0">
                <a:cs typeface="Arial"/>
              </a:rPr>
              <a:t>Laws</a:t>
            </a:r>
          </a:p>
          <a:p>
            <a:pPr marL="285750" indent="-285750">
              <a:buFont typeface="Calibri"/>
              <a:buChar char="-"/>
            </a:pPr>
            <a:r>
              <a:rPr lang="en-US" dirty="0">
                <a:cs typeface="Arial"/>
              </a:rPr>
              <a:t>Need for practical application to emphasize skills</a:t>
            </a:r>
          </a:p>
          <a:p>
            <a:pPr marL="285750" indent="-285750">
              <a:buFont typeface="Calibri"/>
              <a:buChar char="-"/>
            </a:pPr>
            <a:r>
              <a:rPr lang="en-US" dirty="0">
                <a:cs typeface="Arial"/>
              </a:rPr>
              <a:t>Engaging with communities of practice</a:t>
            </a:r>
          </a:p>
        </p:txBody>
      </p:sp>
      <p:sp>
        <p:nvSpPr>
          <p:cNvPr id="5" name="TextBox 4">
            <a:extLst>
              <a:ext uri="{FF2B5EF4-FFF2-40B4-BE49-F238E27FC236}">
                <a16:creationId xmlns:a16="http://schemas.microsoft.com/office/drawing/2014/main" id="{7A448882-BB7D-4201-F6C4-965E6D3DBBB7}"/>
              </a:ext>
            </a:extLst>
          </p:cNvPr>
          <p:cNvSpPr txBox="1"/>
          <p:nvPr/>
        </p:nvSpPr>
        <p:spPr>
          <a:xfrm>
            <a:off x="6679909" y="2399943"/>
            <a:ext cx="425949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dirty="0">
                <a:cs typeface="Arial"/>
              </a:rPr>
              <a:t>IEA and CEA | Unions are different</a:t>
            </a:r>
          </a:p>
          <a:p>
            <a:pPr marL="285750" indent="-285750">
              <a:buFont typeface="Calibri"/>
              <a:buChar char="-"/>
            </a:pPr>
            <a:r>
              <a:rPr lang="en-US" dirty="0">
                <a:cs typeface="Arial"/>
              </a:rPr>
              <a:t>Understanding diversity with people</a:t>
            </a:r>
          </a:p>
          <a:p>
            <a:pPr marL="285750" indent="-285750">
              <a:buFont typeface="Calibri"/>
              <a:buChar char="-"/>
            </a:pPr>
            <a:r>
              <a:rPr lang="en-US" dirty="0">
                <a:cs typeface="Arial"/>
              </a:rPr>
              <a:t>Professional development</a:t>
            </a:r>
          </a:p>
          <a:p>
            <a:pPr marL="742950" lvl="1" indent="-285750">
              <a:buFont typeface="Courier New"/>
              <a:buChar char="o"/>
            </a:pPr>
            <a:r>
              <a:rPr lang="en-US" dirty="0">
                <a:cs typeface="Arial"/>
              </a:rPr>
              <a:t>Process</a:t>
            </a:r>
          </a:p>
          <a:p>
            <a:pPr marL="742950" lvl="1" indent="-285750">
              <a:buFont typeface="Courier New"/>
              <a:buChar char="o"/>
            </a:pPr>
            <a:r>
              <a:rPr lang="en-US" dirty="0">
                <a:cs typeface="Arial"/>
              </a:rPr>
              <a:t>Analysis</a:t>
            </a:r>
          </a:p>
          <a:p>
            <a:pPr marL="742950" lvl="1" indent="-285750">
              <a:buFont typeface="Courier New"/>
              <a:buChar char="o"/>
            </a:pPr>
            <a:r>
              <a:rPr lang="en-US" dirty="0">
                <a:cs typeface="Arial"/>
              </a:rPr>
              <a:t>Training</a:t>
            </a:r>
          </a:p>
          <a:p>
            <a:pPr marL="285750" indent="-285750">
              <a:buFont typeface="Courier New"/>
              <a:buChar char="o"/>
            </a:pPr>
            <a:r>
              <a:rPr lang="en-US" dirty="0">
                <a:cs typeface="Arial"/>
              </a:rPr>
              <a:t>Maintain relevant skills</a:t>
            </a:r>
          </a:p>
          <a:p>
            <a:pPr marL="742950" lvl="1" indent="-285750">
              <a:buFont typeface="Courier New"/>
              <a:buChar char="o"/>
            </a:pPr>
            <a:r>
              <a:rPr lang="en-US" dirty="0">
                <a:cs typeface="Arial"/>
              </a:rPr>
              <a:t>Attend PD for HR Advisors</a:t>
            </a:r>
          </a:p>
        </p:txBody>
      </p:sp>
    </p:spTree>
    <p:extLst>
      <p:ext uri="{BB962C8B-B14F-4D97-AF65-F5344CB8AC3E}">
        <p14:creationId xmlns:p14="http://schemas.microsoft.com/office/powerpoint/2010/main" val="4159807149"/>
      </p:ext>
    </p:extLst>
  </p:cSld>
  <p:clrMapOvr>
    <a:masterClrMapping/>
  </p:clrMapOvr>
</p:sld>
</file>

<file path=ppt/theme/theme1.xml><?xml version="1.0" encoding="utf-8"?>
<a:theme xmlns:a="http://schemas.openxmlformats.org/drawingml/2006/main" name="1_Office Theme">
  <a:themeElements>
    <a:clrScheme name="Ringa Hora new">
      <a:dk1>
        <a:srgbClr val="000000"/>
      </a:dk1>
      <a:lt1>
        <a:srgbClr val="FFFFFF"/>
      </a:lt1>
      <a:dk2>
        <a:srgbClr val="464547"/>
      </a:dk2>
      <a:lt2>
        <a:srgbClr val="E7E6E6"/>
      </a:lt2>
      <a:accent1>
        <a:srgbClr val="F99D1C"/>
      </a:accent1>
      <a:accent2>
        <a:srgbClr val="741600"/>
      </a:accent2>
      <a:accent3>
        <a:srgbClr val="FFF671"/>
      </a:accent3>
      <a:accent4>
        <a:srgbClr val="FFC000"/>
      </a:accent4>
      <a:accent5>
        <a:srgbClr val="FA7213"/>
      </a:accent5>
      <a:accent6>
        <a:srgbClr val="F9581D"/>
      </a:accent6>
      <a:hlink>
        <a:srgbClr val="F9581C"/>
      </a:hlink>
      <a:folHlink>
        <a:srgbClr val="FF26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nga Hora presentation template" id="{670912A7-40E3-6842-87B0-95F32BC07D48}" vid="{E64345CD-253F-874A-9E12-04FAF85F1C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628AF9DAFCA545B127A9F93CC4992E" ma:contentTypeVersion="17" ma:contentTypeDescription="Create a new document." ma:contentTypeScope="" ma:versionID="4fd0c49e489dcabfef12546f912e42f7">
  <xsd:schema xmlns:xsd="http://www.w3.org/2001/XMLSchema" xmlns:xs="http://www.w3.org/2001/XMLSchema" xmlns:p="http://schemas.microsoft.com/office/2006/metadata/properties" xmlns:ns2="c09c01e2-cfee-43a1-bdc4-9ea3d026a3fa" xmlns:ns3="ec761af5-23b3-453d-aa00-8620c42b1ab2" xmlns:ns4="c7c66f8a-fd0d-4da3-b6ce-0241484f0de0" targetNamespace="http://schemas.microsoft.com/office/2006/metadata/properties" ma:root="true" ma:fieldsID="fd65109de95c4fb744447dff64b9bdbd" ns2:_="" ns3:_="" ns4:_="">
    <xsd:import namespace="c09c01e2-cfee-43a1-bdc4-9ea3d026a3fa"/>
    <xsd:import namespace="ec761af5-23b3-453d-aa00-8620c42b1ab2"/>
    <xsd:import namespace="c7c66f8a-fd0d-4da3-b6ce-0241484f0d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4:SharedWithUsers" minOccurs="0"/>
                <xsd:element ref="ns4:SharedWithDetails" minOccurs="0"/>
                <xsd:element ref="ns2:MediaServiceDateTaken" minOccurs="0"/>
                <xsd:element ref="ns2:MediaServiceOCR"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c01e2-cfee-43a1-bdc4-9ea3d026a3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9d2d71-1bea-4987-bfd9-379d5b4db18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761af5-23b3-453d-aa00-8620c42b1ab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637441d-0cab-4fd5-8082-573a47a41875}" ma:internalName="TaxCatchAll" ma:showField="CatchAllData" ma:web="c7c66f8a-fd0d-4da3-b6ce-0241484f0de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c66f8a-fd0d-4da3-b6ce-0241484f0de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c761af5-23b3-453d-aa00-8620c42b1ab2" xsi:nil="true"/>
    <lcf76f155ced4ddcb4097134ff3c332f xmlns="c09c01e2-cfee-43a1-bdc4-9ea3d026a3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B70CE5-F9D6-4C3A-A1EF-F56FBAAD8260}">
  <ds:schemaRefs>
    <ds:schemaRef ds:uri="c09c01e2-cfee-43a1-bdc4-9ea3d026a3fa"/>
    <ds:schemaRef ds:uri="c7c66f8a-fd0d-4da3-b6ce-0241484f0de0"/>
    <ds:schemaRef ds:uri="ec761af5-23b3-453d-aa00-8620c42b1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6703FE-4FA0-4CCF-966C-52FD665E3D94}">
  <ds:schemaRefs>
    <ds:schemaRef ds:uri="c09c01e2-cfee-43a1-bdc4-9ea3d026a3fa"/>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terms/"/>
    <ds:schemaRef ds:uri="c7c66f8a-fd0d-4da3-b6ce-0241484f0de0"/>
    <ds:schemaRef ds:uri="ec761af5-23b3-453d-aa00-8620c42b1ab2"/>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06667E68-531B-4D86-83C1-52AE14F908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1172</TotalTime>
  <Words>4948</Words>
  <Application>Microsoft Office PowerPoint</Application>
  <PresentationFormat>A3 Paper (297x420 mm)</PresentationFormat>
  <Paragraphs>766</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For Your Information</vt:lpstr>
      <vt:lpstr>Ringa Hora’s coverage Place a post it or sticker on the industry you represent</vt:lpstr>
      <vt:lpstr>Do you represent another industry? Use a post it or write down which industry you represent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 Manu Arataki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Momoisea</dc:creator>
  <cp:lastModifiedBy>Evangeleen Joseph</cp:lastModifiedBy>
  <cp:revision>4</cp:revision>
  <dcterms:created xsi:type="dcterms:W3CDTF">2024-07-29T10:22:31Z</dcterms:created>
  <dcterms:modified xsi:type="dcterms:W3CDTF">2024-12-18T21:16:34Z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0x0101007E628AF9DAFCA545B127A9F93CC4992E</vt:lpwstr>
  </property>
  <property fmtid="{D5CDD505-2E9C-101B-9397-08002B2CF9AE}" pid="3" name="MediaServiceImageTags">
    <vt:lpwstr/>
  </property>
</Properties>
</file>